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75" r:id="rId6"/>
    <p:sldId id="276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61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64" r:id="rId28"/>
    <p:sldId id="273" r:id="rId29"/>
    <p:sldId id="274" r:id="rId30"/>
    <p:sldId id="262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7BD76-AD87-42B3-9071-FA971ED5820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69BA8-13A4-498D-8DC0-36B30A7FE4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8760541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8760541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E03C-FE12-5C6C-3713-9C55629D4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585FB-CFB6-A169-8AFF-8AE21E28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C8B6-1367-B245-5946-E7BDB1C4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CA1E-753E-C691-BCE9-0A5C33D9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42C61-0724-A298-7880-229FC08B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1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E711-88C4-955F-7135-FDB4BFD7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6E01F-1809-3CD4-3CD8-331FBD8F8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957C-85B3-02A6-5E7B-13A77B2A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DEB6-0388-3F34-7146-A74E8CB08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79AA6-167B-699F-B35B-E866E3C4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18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34853-23CA-C943-A43D-DD2992F2F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F474A-9678-E5C4-8145-90CF224A5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D85F-E001-250A-E8A4-2AC2F6CF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4B668-0E1B-26A2-DBCF-002432CD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36473-A74E-1D8D-208B-1273B944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07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nvas Slide" type="title">
  <p:cSld name="Canvas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business_model_canvas_poster_trimmed_3500px.png"/>
          <p:cNvPicPr preferRelativeResize="0"/>
          <p:nvPr/>
        </p:nvPicPr>
        <p:blipFill rotWithShape="1">
          <a:blip r:embed="rId2">
            <a:alphaModFix/>
          </a:blip>
          <a:srcRect l="2630" t="10503" r="2411" b="1530"/>
          <a:stretch/>
        </p:blipFill>
        <p:spPr>
          <a:xfrm>
            <a:off x="611451" y="57567"/>
            <a:ext cx="10969104" cy="67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678033" y="399133"/>
            <a:ext cx="2130400" cy="4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Partner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Partner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Partner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9383600" y="403333"/>
            <a:ext cx="21304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Segment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Segment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Segment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5017967" y="408367"/>
            <a:ext cx="2130400" cy="4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Proposition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Proposition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Proposition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2848000" y="403267"/>
            <a:ext cx="2130400" cy="1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Activity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Activity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2853233" y="2809200"/>
            <a:ext cx="21304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Resource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Resource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200800" y="2809200"/>
            <a:ext cx="2130400" cy="1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Channel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Channel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Channel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200784" y="396900"/>
            <a:ext cx="2130400" cy="1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Relationship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Relationship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671667" y="5102600"/>
            <a:ext cx="5354000" cy="1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Cost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Cost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6111533" y="5102600"/>
            <a:ext cx="5354000" cy="1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Stream 1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2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Stream 3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531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462E-5319-D0DB-4D7E-FF7734D1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73B1C-D659-C551-C43A-D7A2D918C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0520C-6CBA-9FA0-A9C4-3DF4C0E1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0AA8-228C-2D9D-6BE1-1E2F7CCBF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6342-79F1-9A7E-ADDF-E4753561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1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7B10-003F-C07F-E1B4-9FBB0B8DA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28C87-30C2-D779-848E-B339123E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AB1C7-F66E-D783-68AB-7CD98FB8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CE3D-52A0-B069-CA77-0191B8CE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5CA74-E45E-5FE7-676B-FA881B17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99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32C5-D033-128F-9862-E4D0574E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6A3C-737F-CFA2-8808-AC7D62375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84392-766E-7882-1422-FCC5A08A0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203C4-6854-3F1F-21D2-FC0C4A1B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89A71-0AC3-613E-8A9B-53D40A99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E6BB7-C7D6-F9CB-9F81-C293C488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81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11B9-1D36-2D8D-7D48-1016326E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99185-B804-4389-728C-C3FC06A4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9252-CFC5-A341-67AC-6F7F2001E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EF814-B94D-8724-B065-FE91B9415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2BE58-06FB-5CB3-4ACF-8396CD3A9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15F61-92BD-9AD5-F415-6B4D718F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65C27-B7D7-21DA-33A8-1AA5B47A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7D1B3-12E5-8048-F39C-FBD9C66E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13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0016-7803-48A1-043A-64E53364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83DEA-F1C5-4B71-77EF-EEBABE45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87F8C-1A2A-D4FE-B683-1A3BFBD6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D13A3-F764-BA6E-71D5-F75266D6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9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478A5-372D-F30A-CE3D-5D965C33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4C4FA-D282-1C24-30F0-E55E35AC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A4D92-F59B-48FF-C9F3-47B53FF9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91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EB70-8750-A09B-6CC1-4C89FE54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70EA0-37A5-0349-7BB5-B8077C057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A08C7-4FC6-A94C-F00A-2E638982A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C85A1-1586-A6F8-C322-838065EDE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398E5-C59B-476E-AF6C-01008D69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2210D-2CE6-8203-398E-205CD82F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3825-6BC9-7B90-95D9-63F2DD07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E3098-ECE8-C545-8609-D0E8256E3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1F8A0-D2C0-DDC1-94F9-6F90CD3FD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7FB7B-82A1-6A2C-015A-DA025EBB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F4D1D-4877-B5CD-8BC3-75431ABB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24F18-626B-36F4-D444-D9FAD284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8DA19B-5448-FB03-7388-50588163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F16F-D310-7B8C-3E63-6EDD0CF2B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27986-943F-5A16-C90B-745452E57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44B74-B020-47D0-8A5A-EECB40710D25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A0B28-C70D-A453-3975-2F1E6B1D0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77BA2-C45F-195C-2484-2C1722FF0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00F2-634A-46FA-93E9-301E0BC14A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98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F8AC-28EB-EA41-5916-A27F887FE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7A174-6D98-318B-129C-35AEB69E7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CE285-C25B-0CA2-C39C-64759429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8"/>
            <a:ext cx="12192000" cy="67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CE6D-8DC6-9A82-D469-C9AAD94A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4627461-56F1-7F23-24B8-340D8321B9A4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45C27F-348F-CDE2-4752-4B1F9F0DACDC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28DD947-139C-5A14-D298-2C6622A482DF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E26716D-5AA4-AED4-7EB5-F135A9B8D86E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9CA7AC9-9DA2-6089-DCA1-7BDF14588E17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CC843A7-A9BD-4723-2657-99F1FF93B35C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D8505D4-C367-EB35-81AD-74ED7EE828ED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594D806-4997-EFC3-B0D3-090038A3C1AC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04ACCF7-FF9D-CF64-34E2-6BF1C82BF91D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2E81661-D025-3733-6854-2AD1531563EB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DEF57F6-4619-96AE-85C2-2CC11805F474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0F7F456-F1C2-050B-C5CD-72BFC122CEDB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2F2459D-F045-03C3-DC80-3FCABE0468D1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B771807-26F9-5FF2-1B14-D3B921A2D6C3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713D744-B704-EBEC-6BF4-CE21803800C8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47E68D7-7FAE-9F39-2F60-14FFC14A4539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866F4D8-4BF3-4866-443F-780747AA18FD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D8B2384-280F-34BA-AD17-A0606CF53441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DA52C8C-0E1D-C31B-0C09-0B9CD06CA2E8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BEFA476-24B9-82D9-CFC2-9B68A6245BC0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1631B1A-A9F9-946D-D45F-7364A9303A3C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7897AE-809D-911F-6326-A3E1799095E5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26F99137-86A6-E2BB-400C-CF881288C7CA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9E4EBB0-6460-52E1-6D21-0809F771A3E8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08C6CF42-1FD1-D699-5A4A-5F47FD20AF93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4FB346B-D3E7-3589-B424-2BB3A85C166A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8959E9E-5E59-CA73-AE2A-DE83957B7709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077A9A0-4CC7-A67E-D8D2-6BCCC59DB5D3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58BF2CAA-20D2-D877-28A2-57A668D4C9A7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E1E9AB32-71B3-A2C6-B4E3-6A2A11EA1920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D82AAC9-7457-9019-DA6E-B071919C083B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AC99346F-7BA3-6A46-B232-B03F2BA8004D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C92EF174-C2EC-01FC-FB84-A630759D861B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C36D73E-F843-43BE-ED1E-852F124DFC56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C0F5F550-5595-A30A-10E5-125BEEA33317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7E4CBDC1-E1E4-2F7C-01C8-7D47F09CA727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3FE6312-86CA-55CA-CD8C-4C3807A57214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87F5D962-6217-DDE3-4779-A38262F52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3C7B-37DA-6813-2FB4-F51E9E4B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BEC8F21-8D07-AD23-C539-08E6EB884E0C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AB74488-4A55-445A-9F90-EE983B099AA6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0BE31BD-BB71-45D4-D7E1-4526706E6FB8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896E2D2-8DC9-9D13-D0DD-A5201254A79B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8B00363-B767-EA6B-65FC-EDE7A475D85E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EBF1013-4400-4D70-1501-6B5BFE0698F1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DE51CEF-9EA8-FEBE-6060-DE26E12F46F9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AF0C289-8E27-9379-349D-FF9FCCE60453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32EBDB1-2804-D3BC-8E07-FA2A802481B1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DA66E06-6C71-59B9-9115-1FFFFB458EF7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0032965-9638-5814-CA65-EDED51DC6216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4876CEC-6F7D-DE1D-0C29-F8247D576AF9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FCF5573-6901-92AC-6E87-8160ECD3EBBC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49699B5-FEC6-986D-ACE8-EFC3E9C54B17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60208CD-A61B-EBC8-6811-7C641B9BF343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C3306C0-1D0D-D7FF-5806-AA78872220F1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37718C5-2FD8-F132-D5BC-53738D11B738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6F3F71F4-B2DB-E6DB-F01F-008F99682398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69157A4-CFB4-3BD4-6567-2CC39CBA0B6E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A79B1A-3585-D350-28BB-E74C9796D6A6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93709B2-95DA-EBBF-42A1-91E602FF0F59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3035641-5CF9-8C2D-5A8E-733B003F1EC7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D8C85219-E010-00C5-A645-F494B335F2B9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CBE5724A-95D4-7E05-938E-56933829E3BD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D4C1623-C37B-2750-CDB2-F5837917CDB6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15D4F4C-1CEF-96A2-713F-7B9F78CDBD72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AAD8979-BAC6-94A3-C5D1-942E4C5B484E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29395CD9-6696-CF25-3CCD-DD67E9989FE4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5A484DE-D97B-AE5F-387D-642E0FE1C892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CDD1081-45DB-C83C-7351-A65A2D797A3A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8EC991C5-DB14-B89F-2260-D9B4849353E1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0817DDBD-9F63-3DA7-D196-10A5DE50798E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F136993-8AAE-9B00-6382-D61EB11574B7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6E7CA683-B40C-153D-5EB5-B6FE40C01604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2C5DBE31-C40C-0EA1-4967-B583E04C2ADA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B97BE545-7B0D-3DFA-9EA7-C22CB4B6C6D0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8215751-B1FE-65A9-623D-52A87F5F518D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3B2DB482-EA03-9BB6-6783-D1B180368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3E4B-186D-493D-8B05-5A50A423F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098DCBC-8BF2-ABCD-3EF0-295F49118136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A39D93C-A869-83A1-978D-E749F4DD2969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3FEF71F-1C41-E36B-9234-B3A851AF6190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6435B9-5287-4ACA-67DE-73D6F3C6FE99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9FB2412-9038-DAAD-89DB-23674D34C3FF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B431A4-87DD-A81E-F827-F43D65901A51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A40039E-E95C-A804-D124-A235377FC497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573C93B-F033-863A-5F35-DA20FE5C4989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7F15462-5197-4054-B04B-92A52D425B1A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B5B412D-C78F-A94C-2AEB-F36C45E3B41A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3FCFC96-AEE2-A90D-81C3-58E439224ACE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C6570D-34E5-E313-1B1C-2AD538FD53C7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E6AC4E5-3192-7FC7-D1EE-97F722253921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D68F8CC-9B39-D60F-252B-68793C9AA1CB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0F87BF2-2023-178F-672B-EB66ECB6B3AD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7B0BE51-486E-A9A2-2676-BC466ABE1D2E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37EA80D-7539-7401-CC54-1325858AB539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8AB3821-4E62-7394-1C47-EA113E9A5F03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B2BC780-9799-70C4-A779-90E99F42084C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D11C749-1BF2-2180-71B5-CE3121AB7FEA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A12E127-8AAD-53FF-9514-053CE8D779A7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AF9C2A5-AE2D-2490-6FC1-BD61A89FC8A9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010DFA2D-D051-DD43-C406-F1E05635DEB4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9856567-BBD7-C44B-4441-1A6CEF817D8A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5552DF2-F4EA-31A4-C7BD-896C5AB362D4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72F2E54-3FEE-89E0-FCE0-09B68848CA46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C506848-CC6A-F95C-1EE1-C99ACA2AB1D7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6679D63-D1AA-1E95-1609-557BE4053FD0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1F825C1-AD2F-202C-9EBA-161424334AC4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CB99714-303F-EFE1-0709-8FFDAD24CF7B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522FB0A-3BE0-1671-0FDF-38F5C12B1CFC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0F12C219-85F1-D7E2-0565-AE73BEC9AB3A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D3BCFFE3-1ED3-F09A-B8DA-03DFED8BB1DE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2C3A7F7E-559C-88A3-BAE0-BEF91792CB2B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9B0E0256-AAC7-CA69-FDDF-53A637B83221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2752E8F1-D52C-2038-59FA-6102B0C299F5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339026ED-61D5-1EEC-F472-8C1B9D4C9B8A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42D63A8D-0DD1-DD32-3C36-0BCF9C0C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23325-0AF4-DD3D-7933-E4803EA8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B50C7F-80F5-7E2A-6DE5-6BC8947D012D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1C093F4-0B4F-3BFF-D95E-70B4083D2264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AF94BF-FBDD-93C6-93BE-75A71DA073C3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1A069D-5206-47B1-4B66-AFEDA2ADD130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93D525F-F6C0-1F9F-C381-5D8A744CA147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C3FEA27-7BEA-598A-BDB0-F46DDA7A73EB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F0717-4D4D-8382-4316-8E13A8B93FF9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27C7E-531D-FC95-8872-AC51A7E725DD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A85CE16-A251-8699-37A6-6F157B0A6BE6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BB84EBF-13C3-2966-B95F-62BC60E71183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2D2471C-4CB3-8551-1C67-F1374F9AD65F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F441F3A-7E60-8EBC-3FC0-758A178FDF05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94A6EC4-4804-F738-4142-EF4E671BF23C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12CAC1F-2667-20A3-502E-0BE8BA396F68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3A08548-F424-AA09-E3A7-41BA0F118C31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AE5EF4F-C26B-88A3-AA65-D40A91277074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8B121EB-B7B9-F2D1-79F3-877C65E0D7BD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66C9C86-5947-9E5A-A995-81FB9488F188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B9C99A4-2B36-BCD0-E5BA-D03156DE81E7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0755496-FE75-89DB-8C90-EC6262F820FA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9AB75B8-FE6F-32B5-ED5D-E0225E1575F0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Commission on orders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Advertisements displayed on the app and 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Subscription services</a:t>
              </a:r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8327A779-54C2-C292-B72E-2ED05D979B64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A9C72960-6510-6630-9815-22107B22F0EB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3C3A89E-BE67-F163-B231-A556163F9E5B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80738D7-4E7F-2015-FCBB-BE4FD6F680BC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315B472-23E8-2AE0-EAEB-1873980EB243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10E9A5C9-32CF-A739-A072-5495E5D18119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56903282-C966-BD52-24DA-000737A4C0BE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61CD71EF-EDE9-8378-773C-4F0FAFAC66A9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2DE5F516-9A68-AB7D-382B-D3C2F796D33F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4E2CB83-B461-B0FA-AFA8-E7EF83895CD5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41662E83-C21F-DBE0-882E-4F4B3F15A21A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64462A8-80A2-D236-728B-611A30C3FC22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9A70208-4527-4B4B-B428-510F472EE0DD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4BFF481A-AACD-4FD3-D3C4-6FC33A33E7B8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1F530FCF-9CA2-BA16-3DAE-4F47850A9A11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3BAAB38-657D-0683-030A-EB16E8A3A2CA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FE65FEF6-D5A9-002D-D65C-04CA46E9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12769-E14F-EB84-5C57-A0191F90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E2068B2-9A79-6AA2-B7C3-F42478199AF6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5A4AE4D-DA13-E736-2B5B-3D7E4AD306AA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4E4114-1389-5435-9D1C-3469A6DEC756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6289F56-FCC9-8670-FE80-D2319F4E032C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1D1317A-7E1A-7137-85A6-FC60B1E1DC6B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30A5D7-A017-9863-F637-5A722228A697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onboarding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Order Processing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and Promotion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Analysis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Management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5A0A67A-51E6-5158-7724-C3966C13244D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658376C-FCD3-AD99-923C-6909D983C989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D00B610-DFD8-B573-1E08-41012BF02846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F11EDFE-E6C7-0ED3-54C2-45A391BE915F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E028021-A51E-2ABD-6542-8F8E9FC73D11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29CE270-6EF4-B6DD-7444-FA1C6868A80E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3AE766A-60CD-F32F-9DD9-2AB907A89628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7810548-7356-168B-E23A-65CDA2E64306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7983864-9806-D32E-EA20-D3534F291F59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B9842DC-403D-EC94-494A-A4E6C1198B6A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6BAB43D-BAE0-AB2F-0EDF-7DE461DD95A4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5D5095A-5CA4-96BB-5DD0-BEC7D84808F1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1D1122CB-D657-3A64-7ABF-33E460738708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8915CEA-4412-2EE2-164B-2F17FE2BCB22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4338F574-9754-4D63-633C-6F9AD41F3DF1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Commission on orders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Advertisements displayed on the app and 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Subscription services</a:t>
              </a:r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A7F2BD0B-CD2A-2A0A-8A9B-E6D3C2B75F92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55E42B5-8117-7290-498D-FE50D84DBE1A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7E105C0-8552-22FE-8786-797B4BB1E732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8FBC16-2C52-BCCC-F81E-0FC0C0C2D5FF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697067C-0992-268F-1FCF-6AE95C4110C3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D5F907C-8359-E884-3BB7-057BAC51E84A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57E573E-5131-13A5-3A95-4031D7E3AD85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2BD8CA5-EB74-55C3-5DED-F31B5B01CA80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506D3EF-F010-DCF1-81D0-C9B4E615926A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63AE0E36-04F9-34F5-C9F8-CD7A26029814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6439ABF-C2BA-EF48-097D-EC01EE64C566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78C601E-7B87-DF44-01C0-5DCD93610FC8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02C7CDE-3B18-B9B9-914F-0450A614FB64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C3CA7728-2C1A-6999-DEAF-906BDBF63BF9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D037B425-8D6C-69C5-8AC5-6FD44E900A66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011E887-EFFC-7272-78A4-D6E08FA31A90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5579C2FE-6874-C085-E6B6-9C21B37F8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0192-79E5-F6C2-D6C6-B0F53436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6308DBD-DC26-97AF-18EC-6085152DD311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51E32D-8929-6593-54A1-4A9EDADD7403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7BE3DC-A2CE-1AF3-568D-CF7810762CE3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FCECABF-A21F-BB41-64B5-59A5F93BE779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E55F9EE-F0A7-96EE-7E51-FC0CE75368C7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493399E-2A28-D334-E301-2EF1C01701DF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onboarding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Order Processing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and Promotion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Analysis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Management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CD043BB-E8CE-CAA7-3A6C-DFD9E740DFA2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FC6EA45-89EF-6437-9AB0-7EF16B5C0A9E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CDF383-05F5-76CB-3567-69D2E2922B4B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32D1D63-C206-DC97-2FC7-BF2D902AFEE4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D24028E-2A7D-16F7-D063-788A6AB73ABB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F6BA58B-017D-8617-CCD0-8F00BBB24E3A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CE64543-3C66-6918-FA12-CC304DC44385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9783078-DF53-7CF1-6706-02C4190349B7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CDEEDFA-9CCC-415E-6C69-121C32D5F62A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C36457-9B6B-5E1A-015D-5656D6274BEF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5AD5F72E-1B13-6C29-70E8-51044C6DADFF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FFD42E1-962A-3BF3-8B82-019D9E3339AF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9580C50-2D7C-97A8-FC11-CA190F177097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C01D5F9-FC69-081D-FE2F-5AF5094B48A5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82B7DF8-AA9B-B49F-5136-DDC33E2F286C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Commission on orders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Advertisements displayed on the app and 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Subscription services</a:t>
              </a:r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25F4D5D-302F-E728-0A15-39A6516ADE40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14311E97-5C73-4712-A735-C3449C00AB79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AAA32A5-AA89-53F1-FD46-F4B7AA060360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8DEF28C-0877-FB8A-2EEF-8A642FCE028A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29B3C34-04B0-D619-6721-A76961910D5F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18A1C75-2522-8449-02C1-12E90C4E214A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8936E99F-1E95-0FA4-F254-6DB45BEA4543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04C00607-66CB-D04D-6301-28500F7241B1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AFC44779-A71D-2458-6FB0-C7F8E120ED84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3F03D21-9A0C-C35E-AA4D-2E763E505CBF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Technology Platform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Network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partnerships</a:t>
              </a:r>
              <a:endParaRPr lang="en-IN" sz="1200" b="1" dirty="0">
                <a:solidFill>
                  <a:srgbClr val="000000"/>
                </a:solidFill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and Analytics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3A5E0CE3-C030-90F9-CBE0-29BE0DEC5DBC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ABFFD4E5-CA06-799D-6C1F-F21F52D0B95F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D2A1063D-9488-DBE1-CE31-37071CE0BB47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843463BB-7AE6-E51C-14B2-81724EB5CCFD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EAD4EA9E-5635-C4E6-5458-60EF21892ACB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0A3F2318-4A87-2163-2116-51CE3CD98D78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A305A14B-15C9-AC47-D3DF-8CB3ED993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7ECB-1599-5247-DA33-F073F97F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AD3B9F-0F46-19E8-985F-781C024F1453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EDA6AB3-F222-AB28-CCB5-730F457C1CC4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115ADE4-5EC1-035C-0206-2E1AA4DB643E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Restaurants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Partners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Technology Providers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Partners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Payment gateways</a:t>
              </a:r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6A8CB37-BFA6-CF15-456A-D06950EFBE54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C72862C-128A-13B4-7556-4BC70B7C564D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75A853-0C3F-6E8F-612B-F012570C607B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onboarding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Order Processing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and Promotion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Analysis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Management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3216128-ED15-3C23-0C1C-9059091F137B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88DCA3C-8FC7-35AA-A8ED-B4E9FEBA6E2B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B987A2C-579C-4BD2-FC65-CE3EA62DBEC4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8B504F9-9792-2B3D-E263-A4D82FD1B7E6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CE81063-54A8-FD78-EB14-7690E632BB28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70F93ED-043C-73CD-45F9-1C9F76B47BF2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7FCE9D5-66FC-DA78-7778-1D3E637E00F9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2D9CF32-F60F-E7A4-20F0-368766067C76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254B56E-44DA-7189-30AC-F0967B9BB7E2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D266429-BB51-511D-1F26-5835D66FF85E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3A93651-5E7D-8EE3-97F8-1D9070853042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2559919-85EF-3D1D-889D-B025295D92A5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2F6B7F3-D4CE-7E2F-13AE-4B69290AB24E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59B895A-C44D-5D54-E559-2286FB51C2A1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E361C7E-A720-7C22-86F6-F303D06ACBFC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Commission on orders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Advertisements displayed on the app and 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Subscription services</a:t>
              </a:r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7F49F0-582F-0377-C39F-60F4CBE56BC5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DB3E06E-7BCD-03DE-AF83-9DFDF8467573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F41EC14-F1AD-EF97-59C7-81110D0C7F9C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EDDA227-BEC3-3E9A-C863-70C0241F4839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15A0645-E63F-1D22-40BA-0133DA8F12D5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C95B60B-77E5-933E-B18D-232684D671D0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A5CB69F-EA4B-56C6-6930-7183DC14EBDC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5B5ABC7-B266-8BB9-E010-6FB8CD04874E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75E523B-C14A-4878-165B-701AB61C7E69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9828EFC-61A3-3DDF-A833-09237513ECE8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Technology Platform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Network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partnerships</a:t>
              </a:r>
              <a:endParaRPr lang="en-IN" sz="1200" b="1" dirty="0">
                <a:solidFill>
                  <a:srgbClr val="000000"/>
                </a:solidFill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and Analytics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9A4D4B31-9094-5E99-0732-548A001480ED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CCA48336-4D1E-1EFD-E216-2370560F040D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E8FDF02-D6C6-9666-252C-F247549C6077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E9518DEA-83D1-A9B4-BA95-90C484E6F0B0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8FA28A05-911E-6818-32A8-6BEC9587C15F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7E6883BD-A640-42F8-6E8E-F62CEA1E3CD4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64AA4400-9E99-209E-7088-0B6955498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856C-92DE-5A9B-D7FA-3E73578F3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CC8532-3914-8824-3939-751474B78F55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49E32A-3530-7B6F-542D-13A0F91F5372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337923-52D5-5B6C-1C22-950EC7BD9101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Restaurants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Partners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Technology Providers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Partners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Payment gateways</a:t>
              </a:r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3E443BB-FBA3-35CC-7133-E0B68503E6C1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7E90536-C360-A277-BDF7-A73C37E32A89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1433B0-CFD9-2425-E01A-BBB5E02BA979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onboarding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Order Processing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Marketing and Promotion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Analysis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Management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0085D6C-8847-24C4-9DE1-D87C423B80F6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F13548B-A6EE-2E16-3997-9CDF304ABFE9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C50C3E-1C28-445A-6FA8-F6F875F3C453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Convenience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Variety: </a:t>
              </a:r>
              <a:r>
                <a:rPr lang="en-IN" sz="1200" dirty="0">
                  <a:solidFill>
                    <a:srgbClr val="000000"/>
                  </a:solidFill>
                </a:rPr>
                <a:t>Access to a vast selection of restaurants.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Quality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Transparency: </a:t>
              </a:r>
              <a:r>
                <a:rPr lang="en-IN" sz="1200" dirty="0">
                  <a:solidFill>
                    <a:srgbClr val="000000"/>
                  </a:solidFill>
                </a:rPr>
                <a:t>Detailed information about restaurants and menu items.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and pickup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Reviews and ratings</a:t>
              </a:r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1572F1-7A55-5DFA-305B-8A3017C89A82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9E72878-ACA0-8D51-1A95-4E8A91A2DF00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CCF3D8E-F1CA-062F-E5A6-B57CA06A20D1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Customer Support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Rewards and incentives</a:t>
              </a: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Personalized Recommendations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User Feedback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09ADF11-7C23-064E-FED9-7F515D4B1FA1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5328312-8463-470C-B713-3A5D0BC08F16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FD846C4-019C-2119-CAAF-624FD0FCAADF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500C5A2-D90B-E4A2-7252-62A9C987C72B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018CBF3-D459-CB7C-1413-79C826CB3F24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4906F67-A850-F31B-D9C8-1B1415325C2C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Technology costs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Marketing and advertising costs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Delivery costs</a:t>
              </a:r>
              <a:endParaRPr lang="en-US" sz="1200" b="1" dirty="0">
                <a:solidFill>
                  <a:srgbClr val="000000"/>
                </a:solidFill>
                <a:latin typeface="-webkit-standard"/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Customer support costs</a:t>
              </a:r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441D4EC-2D06-03BD-11A9-41337A1A0336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E9C5D9D-0496-2FE0-8C83-34516713BAAC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DF80488-9455-0DB5-05FB-6B577A9A6006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Commission on orders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Advertisements displayed on the app and 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Subscription services</a:t>
              </a:r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F3D7F6F-F4CB-8F99-B70D-C2CBC0109462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C99B51E-7CC5-FF97-7DF8-9E483B40D61F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5864B45-6C24-D0DE-A0B0-E1BD5DF6938D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00DA116-77CD-90A9-A254-08B0BEE6C4A7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CF73D8C-B543-A5FD-D30D-B8B5A5ACF98E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91DD97A-1C65-DD04-CD37-05A4C661E96C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9F0D826D-E538-C412-8783-93F3F19A935E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B2BFBA09-D8FE-7B52-CFC0-86B1AD39207E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0B94CD4-B8B2-45E3-CB6E-43D2C9D792B4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88FC509-AD4F-24A7-EFA7-FC53EF031AEA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Technology Platform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Delivery Network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partnerships</a:t>
              </a:r>
              <a:endParaRPr lang="en-IN" sz="1200" b="1" dirty="0">
                <a:solidFill>
                  <a:srgbClr val="000000"/>
                </a:solidFill>
              </a:endParaRP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Data and Analytics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AFFDC1AE-0E74-376E-D2F7-25DB693243E4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07626E94-C029-C874-D784-EDD2197AC7A6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DFA4B900-4C2C-3530-675C-2981B7574C6C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  <a:p>
              <a:endParaRPr lang="en-US" sz="1200" b="1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Website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Mobile app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US" sz="1200" b="1" dirty="0"/>
                <a:t>Social Media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A3834830-EA22-E79F-09F7-24A0EBD7ACE6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393E93B7-2931-95EC-EE6C-0B3B65D15B4D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E5B9450-B58E-87CB-0D41-0BBF679B520C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B74E6387-7B67-EDA0-C1E7-A1A7623D7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6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8048-5AAE-418C-0039-74C61530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46632-5345-3E64-8F70-F37AEFB9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CCCA6-672D-1C75-435D-964AB307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6"/>
            <a:ext cx="12192000" cy="67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8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0"/>
            <a:ext cx="6096000" cy="6858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E9AA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4115" y="922164"/>
            <a:ext cx="3519770" cy="5013672"/>
            <a:chOff x="0" y="0"/>
            <a:chExt cx="2627528" cy="37427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27528" cy="3742734"/>
            </a:xfrm>
            <a:custGeom>
              <a:avLst/>
              <a:gdLst/>
              <a:ahLst/>
              <a:cxnLst/>
              <a:rect l="l" t="t" r="r" b="b"/>
              <a:pathLst>
                <a:path w="2627528" h="3742734">
                  <a:moveTo>
                    <a:pt x="0" y="0"/>
                  </a:moveTo>
                  <a:lnTo>
                    <a:pt x="2627528" y="0"/>
                  </a:lnTo>
                  <a:lnTo>
                    <a:pt x="2627528" y="3742734"/>
                  </a:lnTo>
                  <a:lnTo>
                    <a:pt x="0" y="37427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9760141">
            <a:off x="10060388" y="3156260"/>
            <a:ext cx="2320602" cy="3915126"/>
          </a:xfrm>
          <a:custGeom>
            <a:avLst/>
            <a:gdLst/>
            <a:ahLst/>
            <a:cxnLst/>
            <a:rect l="l" t="t" r="r" b="b"/>
            <a:pathLst>
              <a:path w="3480903" h="5872689">
                <a:moveTo>
                  <a:pt x="0" y="0"/>
                </a:moveTo>
                <a:lnTo>
                  <a:pt x="3480903" y="0"/>
                </a:lnTo>
                <a:lnTo>
                  <a:pt x="3480903" y="5872688"/>
                </a:lnTo>
                <a:lnTo>
                  <a:pt x="0" y="587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293258">
            <a:off x="5665231" y="-147161"/>
            <a:ext cx="1973797" cy="3330026"/>
          </a:xfrm>
          <a:custGeom>
            <a:avLst/>
            <a:gdLst/>
            <a:ahLst/>
            <a:cxnLst/>
            <a:rect l="l" t="t" r="r" b="b"/>
            <a:pathLst>
              <a:path w="2960696" h="4995039">
                <a:moveTo>
                  <a:pt x="0" y="0"/>
                </a:moveTo>
                <a:lnTo>
                  <a:pt x="2960696" y="0"/>
                </a:lnTo>
                <a:lnTo>
                  <a:pt x="2960696" y="4995039"/>
                </a:lnTo>
                <a:lnTo>
                  <a:pt x="0" y="4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84115" y="922164"/>
            <a:ext cx="3519770" cy="5013672"/>
          </a:xfrm>
          <a:custGeom>
            <a:avLst/>
            <a:gdLst/>
            <a:ahLst/>
            <a:cxnLst/>
            <a:rect l="l" t="t" r="r" b="b"/>
            <a:pathLst>
              <a:path w="5279655" h="7520508">
                <a:moveTo>
                  <a:pt x="0" y="0"/>
                </a:moveTo>
                <a:lnTo>
                  <a:pt x="5279656" y="0"/>
                </a:lnTo>
                <a:lnTo>
                  <a:pt x="5279656" y="7520508"/>
                </a:lnTo>
                <a:lnTo>
                  <a:pt x="0" y="752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3" t="-1662" b="-956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655420" y="2193560"/>
            <a:ext cx="1387033" cy="170439"/>
            <a:chOff x="0" y="0"/>
            <a:chExt cx="547963" cy="673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7963" cy="67334"/>
            </a:xfrm>
            <a:custGeom>
              <a:avLst/>
              <a:gdLst/>
              <a:ahLst/>
              <a:cxnLst/>
              <a:rect l="l" t="t" r="r" b="b"/>
              <a:pathLst>
                <a:path w="547963" h="67334">
                  <a:moveTo>
                    <a:pt x="0" y="0"/>
                  </a:moveTo>
                  <a:lnTo>
                    <a:pt x="547963" y="0"/>
                  </a:lnTo>
                  <a:lnTo>
                    <a:pt x="547963" y="67334"/>
                  </a:lnTo>
                  <a:lnTo>
                    <a:pt x="0" y="67334"/>
                  </a:lnTo>
                  <a:close/>
                </a:path>
              </a:pathLst>
            </a:custGeom>
            <a:solidFill>
              <a:srgbClr val="F299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47963" cy="1435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03113" y="439396"/>
            <a:ext cx="5363577" cy="2057400"/>
            <a:chOff x="0" y="0"/>
            <a:chExt cx="211894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18944" cy="812800"/>
            </a:xfrm>
            <a:custGeom>
              <a:avLst/>
              <a:gdLst/>
              <a:ahLst/>
              <a:cxnLst/>
              <a:rect l="l" t="t" r="r" b="b"/>
              <a:pathLst>
                <a:path w="2118944" h="812800">
                  <a:moveTo>
                    <a:pt x="0" y="0"/>
                  </a:moveTo>
                  <a:lnTo>
                    <a:pt x="2118944" y="0"/>
                  </a:lnTo>
                  <a:lnTo>
                    <a:pt x="21189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2999B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118944" cy="8890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-266358" y="1517852"/>
            <a:ext cx="2510028" cy="5486400"/>
          </a:xfrm>
          <a:custGeom>
            <a:avLst/>
            <a:gdLst/>
            <a:ahLst/>
            <a:cxnLst/>
            <a:rect l="l" t="t" r="r" b="b"/>
            <a:pathLst>
              <a:path w="3765042" h="8229600">
                <a:moveTo>
                  <a:pt x="0" y="0"/>
                </a:moveTo>
                <a:lnTo>
                  <a:pt x="3765042" y="0"/>
                </a:lnTo>
                <a:lnTo>
                  <a:pt x="37650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03127" y="603452"/>
            <a:ext cx="496354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spc="119">
                <a:solidFill>
                  <a:srgbClr val="CE9A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CASE STUDY</a:t>
            </a:r>
            <a:r>
              <a:rPr lang="en-US" sz="6000" spc="11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8568" y="1366496"/>
            <a:ext cx="2912665" cy="90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7"/>
              </a:lnSpc>
            </a:pPr>
            <a:r>
              <a:rPr lang="en-US" sz="5334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0043" y="2609850"/>
            <a:ext cx="3946647" cy="158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“MYNTRA’s entry into fashion quick commerce”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A835-284B-C876-3B0B-CE6114FB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7261-C38E-C9F0-833D-4A8EEBCF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6FA7A-5881-085F-0A6E-34D060D2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"/>
            <a:ext cx="12192000" cy="68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3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40172" y="133901"/>
            <a:ext cx="3655314" cy="6498216"/>
          </a:xfrm>
          <a:custGeom>
            <a:avLst/>
            <a:gdLst/>
            <a:ahLst/>
            <a:cxnLst/>
            <a:rect l="l" t="t" r="r" b="b"/>
            <a:pathLst>
              <a:path w="5482971" h="9747324">
                <a:moveTo>
                  <a:pt x="0" y="0"/>
                </a:moveTo>
                <a:lnTo>
                  <a:pt x="5482971" y="0"/>
                </a:lnTo>
                <a:lnTo>
                  <a:pt x="5482971" y="9747324"/>
                </a:lnTo>
                <a:lnTo>
                  <a:pt x="0" y="9747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21" r="-9221"/>
            </a:stretch>
          </a:blipFill>
        </p:spPr>
      </p:sp>
      <p:sp>
        <p:nvSpPr>
          <p:cNvPr id="3" name="Freeform 3"/>
          <p:cNvSpPr/>
          <p:nvPr/>
        </p:nvSpPr>
        <p:spPr>
          <a:xfrm rot="9760141">
            <a:off x="7067228" y="244379"/>
            <a:ext cx="2208616" cy="3726192"/>
          </a:xfrm>
          <a:custGeom>
            <a:avLst/>
            <a:gdLst/>
            <a:ahLst/>
            <a:cxnLst/>
            <a:rect l="l" t="t" r="r" b="b"/>
            <a:pathLst>
              <a:path w="3312924" h="5589288">
                <a:moveTo>
                  <a:pt x="0" y="0"/>
                </a:moveTo>
                <a:lnTo>
                  <a:pt x="3312924" y="0"/>
                </a:lnTo>
                <a:lnTo>
                  <a:pt x="3312924" y="5589288"/>
                </a:lnTo>
                <a:lnTo>
                  <a:pt x="0" y="558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715973"/>
            <a:ext cx="3552673" cy="5142027"/>
          </a:xfrm>
          <a:custGeom>
            <a:avLst/>
            <a:gdLst/>
            <a:ahLst/>
            <a:cxnLst/>
            <a:rect l="l" t="t" r="r" b="b"/>
            <a:pathLst>
              <a:path w="5329009" h="7713040">
                <a:moveTo>
                  <a:pt x="0" y="0"/>
                </a:moveTo>
                <a:lnTo>
                  <a:pt x="5329009" y="0"/>
                </a:lnTo>
                <a:lnTo>
                  <a:pt x="5329009" y="7713040"/>
                </a:lnTo>
                <a:lnTo>
                  <a:pt x="0" y="7713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73891" y="615950"/>
            <a:ext cx="5003913" cy="4254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3334" b="1">
                <a:solidFill>
                  <a:srgbClr val="F2999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About Myntra</a:t>
            </a:r>
          </a:p>
          <a:p>
            <a:pPr>
              <a:lnSpc>
                <a:spcPts val="2800"/>
              </a:lnSpc>
            </a:pPr>
            <a:endParaRPr lang="en-US" sz="3334" b="1">
              <a:solidFill>
                <a:srgbClr val="F2999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CE9A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Position:</a:t>
            </a:r>
            <a:r>
              <a:rPr lang="en-US" sz="26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Leading Indian platform for </a:t>
            </a:r>
            <a:r>
              <a:rPr lang="en-US" sz="2666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fashion, footwear, accessories, and home decor.</a:t>
            </a: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CE9AA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Base</a:t>
            </a:r>
            <a:r>
              <a:rPr lang="en-US" sz="266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Focus on young, fashion-conscious consumers; </a:t>
            </a:r>
            <a:r>
              <a:rPr lang="en-US" sz="2666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strong digital and social media presence.</a:t>
            </a:r>
          </a:p>
        </p:txBody>
      </p:sp>
      <p:sp>
        <p:nvSpPr>
          <p:cNvPr id="6" name="Freeform 6"/>
          <p:cNvSpPr/>
          <p:nvPr/>
        </p:nvSpPr>
        <p:spPr>
          <a:xfrm rot="-6619234">
            <a:off x="560719" y="-1438204"/>
            <a:ext cx="2208616" cy="3726192"/>
          </a:xfrm>
          <a:custGeom>
            <a:avLst/>
            <a:gdLst/>
            <a:ahLst/>
            <a:cxnLst/>
            <a:rect l="l" t="t" r="r" b="b"/>
            <a:pathLst>
              <a:path w="3312924" h="5589288">
                <a:moveTo>
                  <a:pt x="0" y="0"/>
                </a:moveTo>
                <a:lnTo>
                  <a:pt x="3312923" y="0"/>
                </a:lnTo>
                <a:lnTo>
                  <a:pt x="3312923" y="5589288"/>
                </a:lnTo>
                <a:lnTo>
                  <a:pt x="0" y="558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5911" y="0"/>
            <a:ext cx="7260289" cy="7042481"/>
          </a:xfrm>
          <a:custGeom>
            <a:avLst/>
            <a:gdLst/>
            <a:ahLst/>
            <a:cxnLst/>
            <a:rect l="l" t="t" r="r" b="b"/>
            <a:pathLst>
              <a:path w="10890434" h="10563721">
                <a:moveTo>
                  <a:pt x="0" y="0"/>
                </a:moveTo>
                <a:lnTo>
                  <a:pt x="10890434" y="0"/>
                </a:lnTo>
                <a:lnTo>
                  <a:pt x="10890434" y="10563721"/>
                </a:lnTo>
                <a:lnTo>
                  <a:pt x="0" y="10563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3723" y="1009279"/>
            <a:ext cx="5124445" cy="6479183"/>
          </a:xfrm>
          <a:custGeom>
            <a:avLst/>
            <a:gdLst/>
            <a:ahLst/>
            <a:cxnLst/>
            <a:rect l="l" t="t" r="r" b="b"/>
            <a:pathLst>
              <a:path w="7686667" h="9718774">
                <a:moveTo>
                  <a:pt x="0" y="0"/>
                </a:moveTo>
                <a:lnTo>
                  <a:pt x="7686666" y="0"/>
                </a:lnTo>
                <a:lnTo>
                  <a:pt x="7686666" y="9718774"/>
                </a:lnTo>
                <a:lnTo>
                  <a:pt x="0" y="9718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31070" y="1602586"/>
            <a:ext cx="4704938" cy="37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822" lvl="1" indent="-287911">
              <a:lnSpc>
                <a:spcPts val="3734"/>
              </a:lnSpc>
              <a:buFont typeface="Arial"/>
              <a:buChar char="•"/>
            </a:pPr>
            <a:r>
              <a:rPr lang="en-US" sz="26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Size</a:t>
            </a:r>
            <a:r>
              <a:rPr lang="en-US" sz="266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The quick commerce market in India is projected to reach </a:t>
            </a:r>
            <a:r>
              <a:rPr lang="en-US" sz="266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 5.5 billion by 2025</a:t>
            </a:r>
          </a:p>
          <a:p>
            <a:pPr marL="590216" lvl="1" indent="-295108">
              <a:lnSpc>
                <a:spcPts val="3827"/>
              </a:lnSpc>
              <a:buFont typeface="Arial"/>
              <a:buChar char="•"/>
            </a:pPr>
            <a:r>
              <a:rPr lang="en-US" sz="27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Growth Rate</a:t>
            </a:r>
            <a:r>
              <a:rPr lang="en-US" sz="27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The sector is expected to grow at a </a:t>
            </a:r>
            <a:r>
              <a:rPr lang="en-US" sz="27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CAGR of 25-30% </a:t>
            </a:r>
          </a:p>
          <a:p>
            <a:pPr>
              <a:lnSpc>
                <a:spcPts val="2987"/>
              </a:lnSpc>
            </a:pPr>
            <a:endParaRPr lang="en-US" sz="273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26293" flipH="1">
            <a:off x="9319369" y="3904795"/>
            <a:ext cx="1856351" cy="3131880"/>
          </a:xfrm>
          <a:custGeom>
            <a:avLst/>
            <a:gdLst/>
            <a:ahLst/>
            <a:cxnLst/>
            <a:rect l="l" t="t" r="r" b="b"/>
            <a:pathLst>
              <a:path w="2784526" h="4697820">
                <a:moveTo>
                  <a:pt x="2784526" y="0"/>
                </a:moveTo>
                <a:lnTo>
                  <a:pt x="0" y="0"/>
                </a:lnTo>
                <a:lnTo>
                  <a:pt x="0" y="4697820"/>
                </a:lnTo>
                <a:lnTo>
                  <a:pt x="2784526" y="4697820"/>
                </a:lnTo>
                <a:lnTo>
                  <a:pt x="27845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403492" flipH="1">
            <a:off x="11316525" y="2025168"/>
            <a:ext cx="1476993" cy="2491859"/>
          </a:xfrm>
          <a:custGeom>
            <a:avLst/>
            <a:gdLst/>
            <a:ahLst/>
            <a:cxnLst/>
            <a:rect l="l" t="t" r="r" b="b"/>
            <a:pathLst>
              <a:path w="2215489" h="3737789">
                <a:moveTo>
                  <a:pt x="2215489" y="0"/>
                </a:moveTo>
                <a:lnTo>
                  <a:pt x="0" y="0"/>
                </a:lnTo>
                <a:lnTo>
                  <a:pt x="0" y="3737788"/>
                </a:lnTo>
                <a:lnTo>
                  <a:pt x="2215489" y="3737788"/>
                </a:lnTo>
                <a:lnTo>
                  <a:pt x="22154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638146" y="599153"/>
            <a:ext cx="5135245" cy="6055120"/>
            <a:chOff x="0" y="0"/>
            <a:chExt cx="2028739" cy="23921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739" cy="2392146"/>
            </a:xfrm>
            <a:custGeom>
              <a:avLst/>
              <a:gdLst/>
              <a:ahLst/>
              <a:cxnLst/>
              <a:rect l="l" t="t" r="r" b="b"/>
              <a:pathLst>
                <a:path w="2028739" h="2392146">
                  <a:moveTo>
                    <a:pt x="0" y="0"/>
                  </a:moveTo>
                  <a:lnTo>
                    <a:pt x="2028739" y="0"/>
                  </a:lnTo>
                  <a:lnTo>
                    <a:pt x="2028739" y="2392146"/>
                  </a:lnTo>
                  <a:lnTo>
                    <a:pt x="0" y="2392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9943B">
                  <a:alpha val="49804"/>
                </a:srgbClr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028739" cy="24683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7" name="Freeform 7"/>
          <p:cNvSpPr/>
          <p:nvPr/>
        </p:nvSpPr>
        <p:spPr>
          <a:xfrm>
            <a:off x="848998" y="4165219"/>
            <a:ext cx="4655999" cy="2577771"/>
          </a:xfrm>
          <a:custGeom>
            <a:avLst/>
            <a:gdLst/>
            <a:ahLst/>
            <a:cxnLst/>
            <a:rect l="l" t="t" r="r" b="b"/>
            <a:pathLst>
              <a:path w="6983999" h="3866656">
                <a:moveTo>
                  <a:pt x="0" y="0"/>
                </a:moveTo>
                <a:lnTo>
                  <a:pt x="6983999" y="0"/>
                </a:lnTo>
                <a:lnTo>
                  <a:pt x="6983999" y="3866656"/>
                </a:lnTo>
                <a:lnTo>
                  <a:pt x="0" y="3866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467" b="-934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73199" y="982433"/>
            <a:ext cx="1674915" cy="5180014"/>
          </a:xfrm>
          <a:custGeom>
            <a:avLst/>
            <a:gdLst/>
            <a:ahLst/>
            <a:cxnLst/>
            <a:rect l="l" t="t" r="r" b="b"/>
            <a:pathLst>
              <a:path w="2512372" h="7770021">
                <a:moveTo>
                  <a:pt x="0" y="0"/>
                </a:moveTo>
                <a:lnTo>
                  <a:pt x="2512372" y="0"/>
                </a:lnTo>
                <a:lnTo>
                  <a:pt x="2512372" y="7770021"/>
                </a:lnTo>
                <a:lnTo>
                  <a:pt x="0" y="77700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69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68457" y="3931709"/>
            <a:ext cx="2144683" cy="2743200"/>
          </a:xfrm>
          <a:custGeom>
            <a:avLst/>
            <a:gdLst/>
            <a:ahLst/>
            <a:cxnLst/>
            <a:rect l="l" t="t" r="r" b="b"/>
            <a:pathLst>
              <a:path w="3217025" h="4114800">
                <a:moveTo>
                  <a:pt x="0" y="0"/>
                </a:moveTo>
                <a:lnTo>
                  <a:pt x="3217025" y="0"/>
                </a:lnTo>
                <a:lnTo>
                  <a:pt x="3217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75828" y="1188263"/>
            <a:ext cx="1835075" cy="5668187"/>
          </a:xfrm>
          <a:custGeom>
            <a:avLst/>
            <a:gdLst/>
            <a:ahLst/>
            <a:cxnLst/>
            <a:rect l="l" t="t" r="r" b="b"/>
            <a:pathLst>
              <a:path w="2752613" h="8502280">
                <a:moveTo>
                  <a:pt x="0" y="0"/>
                </a:moveTo>
                <a:lnTo>
                  <a:pt x="2752613" y="0"/>
                </a:lnTo>
                <a:lnTo>
                  <a:pt x="2752613" y="8502280"/>
                </a:lnTo>
                <a:lnTo>
                  <a:pt x="0" y="850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31844" y="-50800"/>
            <a:ext cx="692831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 b="1">
                <a:solidFill>
                  <a:srgbClr val="F994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Audience and Consumer Behavior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15805" y="880127"/>
            <a:ext cx="4633071" cy="527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3"/>
              </a:lnSpc>
            </a:pPr>
            <a:r>
              <a:rPr lang="en-US" sz="3266" b="1">
                <a:solidFill>
                  <a:srgbClr val="F2999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Myntra's Customer Base Alignment</a:t>
            </a:r>
          </a:p>
          <a:p>
            <a:pPr marL="705308" lvl="1" indent="-352654">
              <a:lnSpc>
                <a:spcPts val="4573"/>
              </a:lnSpc>
              <a:buFont typeface="Arial"/>
              <a:buChar char="•"/>
            </a:pPr>
            <a:r>
              <a:rPr lang="en-US" sz="3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Young Demographic</a:t>
            </a:r>
          </a:p>
          <a:p>
            <a:pPr marL="705308" lvl="1" indent="-352654">
              <a:lnSpc>
                <a:spcPts val="4573"/>
              </a:lnSpc>
              <a:buFont typeface="Arial"/>
              <a:buChar char="•"/>
            </a:pPr>
            <a:r>
              <a:rPr lang="en-US" sz="3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Urban Focus</a:t>
            </a:r>
          </a:p>
          <a:p>
            <a:pPr marL="705308" lvl="1" indent="-352654">
              <a:lnSpc>
                <a:spcPts val="4573"/>
              </a:lnSpc>
              <a:buFont typeface="Arial"/>
              <a:buChar char="•"/>
            </a:pPr>
            <a:r>
              <a:rPr lang="en-US" sz="3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Tech-Savvy</a:t>
            </a:r>
          </a:p>
          <a:p>
            <a:pPr marL="705308" lvl="1" indent="-352654">
              <a:lnSpc>
                <a:spcPts val="4573"/>
              </a:lnSpc>
              <a:buFont typeface="Arial"/>
              <a:buChar char="•"/>
            </a:pPr>
            <a:r>
              <a:rPr lang="en-US" sz="3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Convenience-Oriented</a:t>
            </a:r>
            <a:r>
              <a:rPr lang="en-US" sz="3266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705308" lvl="1" indent="-352654">
              <a:lnSpc>
                <a:spcPts val="4573"/>
              </a:lnSpc>
              <a:buFont typeface="Arial"/>
              <a:buChar char="•"/>
            </a:pPr>
            <a:r>
              <a:rPr lang="en-US" sz="3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 Loyalty</a:t>
            </a:r>
          </a:p>
          <a:p>
            <a:pPr>
              <a:lnSpc>
                <a:spcPts val="4573"/>
              </a:lnSpc>
            </a:pPr>
            <a:endParaRPr lang="en-US" sz="326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6999" y="635000"/>
            <a:ext cx="5383799" cy="2785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 b="1">
                <a:solidFill>
                  <a:srgbClr val="F2999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Myntra's Customer Base                                   Alignment</a:t>
            </a:r>
          </a:p>
          <a:p>
            <a:pPr marL="445884" lvl="1" indent="-222942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F9943B"/>
                </a:solidFill>
                <a:latin typeface="Canva Sans"/>
                <a:ea typeface="Canva Sans"/>
                <a:cs typeface="Canva Sans"/>
                <a:sym typeface="Canva Sans"/>
              </a:rPr>
              <a:t>18-24 years:</a:t>
            </a:r>
            <a:r>
              <a:rPr lang="en-US" sz="20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and young professionals</a:t>
            </a:r>
          </a:p>
          <a:p>
            <a:pPr marL="445884" lvl="1" indent="-222942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F9943B"/>
                </a:solidFill>
                <a:latin typeface="Canva Sans"/>
                <a:ea typeface="Canva Sans"/>
                <a:cs typeface="Canva Sans"/>
                <a:sym typeface="Canva Sans"/>
              </a:rPr>
              <a:t>25-34 years</a:t>
            </a:r>
            <a:r>
              <a:rPr lang="en-US" sz="20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0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Mid-career professionals</a:t>
            </a:r>
          </a:p>
          <a:p>
            <a:pPr marL="445884" lvl="1" indent="-222942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F9943B"/>
                </a:solidFill>
                <a:latin typeface="Canva Sans"/>
                <a:ea typeface="Canva Sans"/>
                <a:cs typeface="Canva Sans"/>
                <a:sym typeface="Canva Sans"/>
              </a:rPr>
              <a:t>35-44 years</a:t>
            </a:r>
            <a:r>
              <a:rPr lang="en-US" sz="20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0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Established professionals</a:t>
            </a:r>
            <a:r>
              <a:rPr lang="en-US" sz="20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</a:p>
          <a:p>
            <a:pPr marL="445884" lvl="1" indent="-222942">
              <a:lnSpc>
                <a:spcPts val="2891"/>
              </a:lnSpc>
              <a:buFont typeface="Arial"/>
              <a:buChar char="•"/>
            </a:pPr>
            <a:r>
              <a:rPr lang="en-US" sz="2065">
                <a:solidFill>
                  <a:srgbClr val="F9943B"/>
                </a:solidFill>
                <a:latin typeface="Canva Sans"/>
                <a:ea typeface="Canva Sans"/>
                <a:cs typeface="Canva Sans"/>
                <a:sym typeface="Canva Sans"/>
              </a:rPr>
              <a:t>45+ years:</a:t>
            </a:r>
            <a:r>
              <a:rPr lang="en-US" sz="20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6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Less frequent users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528201" y="536929"/>
          <a:ext cx="9135599" cy="6518559"/>
        </p:xfrm>
        <a:graphic>
          <a:graphicData uri="http://schemas.openxmlformats.org/drawingml/2006/table">
            <a:tbl>
              <a:tblPr/>
              <a:tblGrid>
                <a:gridCol w="2205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278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Competitor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mple Display"/>
                          <a:ea typeface="Ample Display"/>
                          <a:cs typeface="Ample Display"/>
                          <a:sym typeface="Ample Display"/>
                        </a:rPr>
                        <a:t>Strategies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98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Zepto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Dark stores, rapid delivery, expansion, fashion integration.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9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Blinkit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Diversification, fast delivery, lifestyle, electronics.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75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Dunzo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Group deliveries, financial challenges, pause expansion.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509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Amazon Fresh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logistics, fashion offerings.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9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BigBasket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Quick delivery, non-grocery items, fashion.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84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Flipkart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Flipkart minutes,dark stores,same day delivery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261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Amazon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AI integration,global expansion,mobile shopping,sustainability,social commerce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5139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Ajio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Non-Metro Market Penetration,focus on premiumization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 rot="-10800000">
            <a:off x="-348579" y="-381760"/>
            <a:ext cx="3869687" cy="3928615"/>
          </a:xfrm>
          <a:custGeom>
            <a:avLst/>
            <a:gdLst/>
            <a:ahLst/>
            <a:cxnLst/>
            <a:rect l="l" t="t" r="r" b="b"/>
            <a:pathLst>
              <a:path w="5804530" h="5892923">
                <a:moveTo>
                  <a:pt x="0" y="0"/>
                </a:moveTo>
                <a:lnTo>
                  <a:pt x="5804530" y="0"/>
                </a:lnTo>
                <a:lnTo>
                  <a:pt x="5804530" y="5892924"/>
                </a:lnTo>
                <a:lnTo>
                  <a:pt x="0" y="5892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7714" y="3266789"/>
            <a:ext cx="4029464" cy="4090827"/>
          </a:xfrm>
          <a:custGeom>
            <a:avLst/>
            <a:gdLst/>
            <a:ahLst/>
            <a:cxnLst/>
            <a:rect l="l" t="t" r="r" b="b"/>
            <a:pathLst>
              <a:path w="6044196" h="6136240">
                <a:moveTo>
                  <a:pt x="0" y="0"/>
                </a:moveTo>
                <a:lnTo>
                  <a:pt x="6044196" y="0"/>
                </a:lnTo>
                <a:lnTo>
                  <a:pt x="6044196" y="6136239"/>
                </a:lnTo>
                <a:lnTo>
                  <a:pt x="0" y="6136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9904" y="-50800"/>
            <a:ext cx="3458765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</a:pPr>
            <a:r>
              <a:rPr lang="en-US" sz="2733" b="1">
                <a:solidFill>
                  <a:srgbClr val="F994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64653" y="685800"/>
            <a:ext cx="4270321" cy="5768000"/>
            <a:chOff x="0" y="0"/>
            <a:chExt cx="4495571" cy="6072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95571" cy="6072248"/>
            </a:xfrm>
            <a:custGeom>
              <a:avLst/>
              <a:gdLst/>
              <a:ahLst/>
              <a:cxnLst/>
              <a:rect l="l" t="t" r="r" b="b"/>
              <a:pathLst>
                <a:path w="4495571" h="6072248">
                  <a:moveTo>
                    <a:pt x="0" y="0"/>
                  </a:moveTo>
                  <a:lnTo>
                    <a:pt x="4495571" y="0"/>
                  </a:lnTo>
                  <a:lnTo>
                    <a:pt x="4495571" y="6072248"/>
                  </a:lnTo>
                  <a:lnTo>
                    <a:pt x="0" y="6072248"/>
                  </a:lnTo>
                  <a:close/>
                </a:path>
              </a:pathLst>
            </a:custGeom>
            <a:solidFill>
              <a:srgbClr val="CE9AA1">
                <a:alpha val="2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63355" y="685800"/>
            <a:ext cx="4265613" cy="5768000"/>
            <a:chOff x="0" y="0"/>
            <a:chExt cx="4490614" cy="60722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90614" cy="6072248"/>
            </a:xfrm>
            <a:custGeom>
              <a:avLst/>
              <a:gdLst/>
              <a:ahLst/>
              <a:cxnLst/>
              <a:rect l="l" t="t" r="r" b="b"/>
              <a:pathLst>
                <a:path w="4490614" h="6072248">
                  <a:moveTo>
                    <a:pt x="0" y="0"/>
                  </a:moveTo>
                  <a:lnTo>
                    <a:pt x="4490614" y="0"/>
                  </a:lnTo>
                  <a:lnTo>
                    <a:pt x="4490614" y="6072248"/>
                  </a:lnTo>
                  <a:lnTo>
                    <a:pt x="0" y="6072248"/>
                  </a:lnTo>
                  <a:close/>
                </a:path>
              </a:pathLst>
            </a:custGeom>
            <a:solidFill>
              <a:srgbClr val="CE9AA1">
                <a:alpha val="2470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-1621619" y="1830644"/>
            <a:ext cx="5648537" cy="3451509"/>
            <a:chOff x="0" y="0"/>
            <a:chExt cx="5876769" cy="35909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6769" cy="3590970"/>
            </a:xfrm>
            <a:custGeom>
              <a:avLst/>
              <a:gdLst/>
              <a:ahLst/>
              <a:cxnLst/>
              <a:rect l="l" t="t" r="r" b="b"/>
              <a:pathLst>
                <a:path w="5876769" h="3590970">
                  <a:moveTo>
                    <a:pt x="0" y="0"/>
                  </a:moveTo>
                  <a:lnTo>
                    <a:pt x="5876769" y="0"/>
                  </a:lnTo>
                  <a:lnTo>
                    <a:pt x="5876769" y="3590970"/>
                  </a:lnTo>
                  <a:lnTo>
                    <a:pt x="0" y="3590970"/>
                  </a:lnTo>
                  <a:close/>
                </a:path>
              </a:pathLst>
            </a:custGeom>
            <a:solidFill>
              <a:srgbClr val="CE9AA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219803" y="1048893"/>
            <a:ext cx="2844905" cy="5015012"/>
          </a:xfrm>
          <a:custGeom>
            <a:avLst/>
            <a:gdLst/>
            <a:ahLst/>
            <a:cxnLst/>
            <a:rect l="l" t="t" r="r" b="b"/>
            <a:pathLst>
              <a:path w="4267358" h="7522518">
                <a:moveTo>
                  <a:pt x="0" y="0"/>
                </a:moveTo>
                <a:lnTo>
                  <a:pt x="4267358" y="0"/>
                </a:lnTo>
                <a:lnTo>
                  <a:pt x="4267358" y="7522518"/>
                </a:lnTo>
                <a:lnTo>
                  <a:pt x="0" y="7522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090" r="-82090"/>
            </a:stretch>
          </a:blipFill>
        </p:spPr>
      </p:sp>
      <p:sp>
        <p:nvSpPr>
          <p:cNvPr id="9" name="Freeform 9"/>
          <p:cNvSpPr/>
          <p:nvPr/>
        </p:nvSpPr>
        <p:spPr>
          <a:xfrm rot="508116">
            <a:off x="2821192" y="423640"/>
            <a:ext cx="1211249" cy="715738"/>
          </a:xfrm>
          <a:custGeom>
            <a:avLst/>
            <a:gdLst/>
            <a:ahLst/>
            <a:cxnLst/>
            <a:rect l="l" t="t" r="r" b="b"/>
            <a:pathLst>
              <a:path w="1816874" h="1073607">
                <a:moveTo>
                  <a:pt x="0" y="0"/>
                </a:moveTo>
                <a:lnTo>
                  <a:pt x="1816874" y="0"/>
                </a:lnTo>
                <a:lnTo>
                  <a:pt x="1816874" y="1073608"/>
                </a:lnTo>
                <a:lnTo>
                  <a:pt x="0" y="1073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700000">
            <a:off x="11127827" y="435126"/>
            <a:ext cx="1099472" cy="627699"/>
          </a:xfrm>
          <a:custGeom>
            <a:avLst/>
            <a:gdLst/>
            <a:ahLst/>
            <a:cxnLst/>
            <a:rect l="l" t="t" r="r" b="b"/>
            <a:pathLst>
              <a:path w="1649208" h="941548">
                <a:moveTo>
                  <a:pt x="0" y="0"/>
                </a:moveTo>
                <a:lnTo>
                  <a:pt x="1649208" y="0"/>
                </a:lnTo>
                <a:lnTo>
                  <a:pt x="1649208" y="941548"/>
                </a:lnTo>
                <a:lnTo>
                  <a:pt x="0" y="941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02346" y="754464"/>
            <a:ext cx="4132629" cy="443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999" b="1">
                <a:solidFill>
                  <a:srgbClr val="F994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Synergies with Myntra’s Existing Business Model:</a:t>
            </a:r>
          </a:p>
          <a:p>
            <a:pPr marL="503793" lvl="1" indent="-251896">
              <a:lnSpc>
                <a:spcPts val="3267"/>
              </a:lnSpc>
              <a:buFont typeface="Arial"/>
              <a:buChar char="•"/>
            </a:pPr>
            <a:r>
              <a:rPr lang="en-US" sz="23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Existing Infrastructure:</a:t>
            </a:r>
          </a:p>
          <a:p>
            <a:pPr>
              <a:lnSpc>
                <a:spcPts val="3267"/>
              </a:lnSpc>
            </a:pPr>
            <a:endParaRPr lang="en-US" sz="233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03793" lvl="1" indent="-251896">
              <a:lnSpc>
                <a:spcPts val="3267"/>
              </a:lnSpc>
              <a:buFont typeface="Arial"/>
              <a:buChar char="•"/>
            </a:pPr>
            <a:r>
              <a:rPr lang="en-US" sz="23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Cross-Selling Opportunities:</a:t>
            </a:r>
          </a:p>
          <a:p>
            <a:pPr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503793" lvl="1" indent="-251896">
              <a:lnSpc>
                <a:spcPts val="3267"/>
              </a:lnSpc>
              <a:buFont typeface="Arial"/>
              <a:buChar char="•"/>
            </a:pPr>
            <a:r>
              <a:rPr lang="en-US" sz="23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Insights:</a:t>
            </a:r>
          </a:p>
          <a:p>
            <a:pPr>
              <a:lnSpc>
                <a:spcPts val="3267"/>
              </a:lnSpc>
            </a:pPr>
            <a:endParaRPr lang="en-US" sz="233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03793" lvl="1" indent="-251896">
              <a:lnSpc>
                <a:spcPts val="3267"/>
              </a:lnSpc>
              <a:buFont typeface="Arial"/>
              <a:buChar char="•"/>
            </a:pPr>
            <a:r>
              <a:rPr lang="en-US" sz="23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 Loyalty: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1730" y="0"/>
            <a:ext cx="9996913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spc="53">
                <a:solidFill>
                  <a:srgbClr val="F2999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Positioning of Myntra in Quick Commerce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7870" y="754463"/>
            <a:ext cx="3976583" cy="559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 b="1">
                <a:solidFill>
                  <a:srgbClr val="F994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Myntra Can Differentiate Itself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Fashion Focus:</a:t>
            </a:r>
          </a:p>
          <a:p>
            <a:pPr marL="863643" lvl="2" indent="-287881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60%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quick commerce users are interested in fashion and lifestyle products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 Partnerships:</a:t>
            </a:r>
          </a:p>
          <a:p>
            <a:pPr marL="863643" lvl="2" indent="-287881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Myntra has over </a:t>
            </a:r>
            <a:r>
              <a:rPr lang="en-US" sz="2000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100 premium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brands onboard.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Experience:</a:t>
            </a:r>
          </a:p>
          <a:p>
            <a:pPr marL="863643" lvl="2" indent="-287881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75%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 consumers prefer personalized shopping experiences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985" y="685800"/>
            <a:ext cx="4725223" cy="2565901"/>
            <a:chOff x="0" y="0"/>
            <a:chExt cx="1866755" cy="1013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6755" cy="1013689"/>
            </a:xfrm>
            <a:custGeom>
              <a:avLst/>
              <a:gdLst/>
              <a:ahLst/>
              <a:cxnLst/>
              <a:rect l="l" t="t" r="r" b="b"/>
              <a:pathLst>
                <a:path w="1866755" h="1013689">
                  <a:moveTo>
                    <a:pt x="0" y="0"/>
                  </a:moveTo>
                  <a:lnTo>
                    <a:pt x="1866755" y="0"/>
                  </a:lnTo>
                  <a:lnTo>
                    <a:pt x="1866755" y="1013689"/>
                  </a:lnTo>
                  <a:lnTo>
                    <a:pt x="0" y="1013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66755" cy="10898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9999" y="787400"/>
            <a:ext cx="4725223" cy="2565901"/>
            <a:chOff x="0" y="0"/>
            <a:chExt cx="1866755" cy="10136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6755" cy="1013689"/>
            </a:xfrm>
            <a:custGeom>
              <a:avLst/>
              <a:gdLst/>
              <a:ahLst/>
              <a:cxnLst/>
              <a:rect l="l" t="t" r="r" b="b"/>
              <a:pathLst>
                <a:path w="1866755" h="1013689">
                  <a:moveTo>
                    <a:pt x="0" y="0"/>
                  </a:moveTo>
                  <a:lnTo>
                    <a:pt x="1866755" y="0"/>
                  </a:lnTo>
                  <a:lnTo>
                    <a:pt x="1866755" y="1013689"/>
                  </a:lnTo>
                  <a:lnTo>
                    <a:pt x="0" y="1013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866755" cy="108988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9985" y="3596217"/>
            <a:ext cx="4725223" cy="2809745"/>
            <a:chOff x="0" y="0"/>
            <a:chExt cx="1866755" cy="11100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6755" cy="1110023"/>
            </a:xfrm>
            <a:custGeom>
              <a:avLst/>
              <a:gdLst/>
              <a:ahLst/>
              <a:cxnLst/>
              <a:rect l="l" t="t" r="r" b="b"/>
              <a:pathLst>
                <a:path w="1866755" h="1110023">
                  <a:moveTo>
                    <a:pt x="0" y="0"/>
                  </a:moveTo>
                  <a:lnTo>
                    <a:pt x="1866755" y="0"/>
                  </a:lnTo>
                  <a:lnTo>
                    <a:pt x="1866755" y="1110023"/>
                  </a:lnTo>
                  <a:lnTo>
                    <a:pt x="0" y="1110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866755" cy="118622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9999" y="3707472"/>
            <a:ext cx="4725223" cy="2809745"/>
            <a:chOff x="0" y="0"/>
            <a:chExt cx="1866755" cy="11100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6755" cy="1110023"/>
            </a:xfrm>
            <a:custGeom>
              <a:avLst/>
              <a:gdLst/>
              <a:ahLst/>
              <a:cxnLst/>
              <a:rect l="l" t="t" r="r" b="b"/>
              <a:pathLst>
                <a:path w="1866755" h="1110023">
                  <a:moveTo>
                    <a:pt x="0" y="0"/>
                  </a:moveTo>
                  <a:lnTo>
                    <a:pt x="1866755" y="0"/>
                  </a:lnTo>
                  <a:lnTo>
                    <a:pt x="1866755" y="1110023"/>
                  </a:lnTo>
                  <a:lnTo>
                    <a:pt x="0" y="1110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866755" cy="118622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0131" y="906435"/>
            <a:ext cx="4364961" cy="210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6"/>
              </a:lnSpc>
            </a:pPr>
            <a:r>
              <a:rPr lang="en-US" sz="25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Types of Products to be Offered:</a:t>
            </a:r>
          </a:p>
          <a:p>
            <a:pPr marL="546969" lvl="1" indent="-273484">
              <a:lnSpc>
                <a:spcPts val="3546"/>
              </a:lnSpc>
              <a:buFont typeface="Arial"/>
              <a:buChar char="•"/>
            </a:pPr>
            <a:r>
              <a:rPr lang="en-US" sz="25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Fashion Essentials</a:t>
            </a:r>
            <a:r>
              <a:rPr lang="en-US" sz="253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marL="546969" lvl="1" indent="-273484">
              <a:lnSpc>
                <a:spcPts val="3546"/>
              </a:lnSpc>
              <a:buFont typeface="Arial"/>
              <a:buChar char="•"/>
            </a:pPr>
            <a:r>
              <a:rPr lang="en-US" sz="25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Beauty Products</a:t>
            </a:r>
          </a:p>
          <a:p>
            <a:pPr marL="546969" lvl="1" indent="-273484">
              <a:lnSpc>
                <a:spcPts val="3546"/>
              </a:lnSpc>
              <a:buFont typeface="Arial"/>
              <a:buChar char="•"/>
            </a:pPr>
            <a:r>
              <a:rPr lang="en-US" sz="25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Lifestyle Products</a:t>
            </a:r>
          </a:p>
          <a:p>
            <a:pPr>
              <a:lnSpc>
                <a:spcPts val="2333"/>
              </a:lnSpc>
            </a:pPr>
            <a:endParaRPr lang="en-US" sz="253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50774" y="2251500"/>
            <a:ext cx="918450" cy="1177500"/>
          </a:xfrm>
          <a:custGeom>
            <a:avLst/>
            <a:gdLst/>
            <a:ahLst/>
            <a:cxnLst/>
            <a:rect l="l" t="t" r="r" b="b"/>
            <a:pathLst>
              <a:path w="1377675" h="1766250">
                <a:moveTo>
                  <a:pt x="0" y="0"/>
                </a:moveTo>
                <a:lnTo>
                  <a:pt x="1377675" y="0"/>
                </a:lnTo>
                <a:lnTo>
                  <a:pt x="1377675" y="1766250"/>
                </a:lnTo>
                <a:lnTo>
                  <a:pt x="0" y="1766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177700" y="5607638"/>
            <a:ext cx="1375398" cy="1250362"/>
          </a:xfrm>
          <a:custGeom>
            <a:avLst/>
            <a:gdLst/>
            <a:ahLst/>
            <a:cxnLst/>
            <a:rect l="l" t="t" r="r" b="b"/>
            <a:pathLst>
              <a:path w="2063097" h="1875543">
                <a:moveTo>
                  <a:pt x="0" y="0"/>
                </a:moveTo>
                <a:lnTo>
                  <a:pt x="2063097" y="0"/>
                </a:lnTo>
                <a:lnTo>
                  <a:pt x="2063097" y="1875543"/>
                </a:lnTo>
                <a:lnTo>
                  <a:pt x="0" y="18755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96000" y="1699684"/>
            <a:ext cx="5371733" cy="376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3"/>
              </a:lnSpc>
            </a:pPr>
            <a:r>
              <a:rPr lang="en-US" sz="26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Integration with Myntra's </a:t>
            </a:r>
          </a:p>
          <a:p>
            <a:pPr>
              <a:lnSpc>
                <a:spcPts val="3733"/>
              </a:lnSpc>
            </a:pPr>
            <a:r>
              <a:rPr lang="en-US" sz="26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App and Platform:</a:t>
            </a:r>
          </a:p>
          <a:p>
            <a:pPr>
              <a:lnSpc>
                <a:spcPts val="3733"/>
              </a:lnSpc>
            </a:pPr>
            <a:endParaRPr lang="en-US" sz="266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Enhanced User Interface</a:t>
            </a: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Unified Loyalty Program</a:t>
            </a: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Cross-Functional Integration</a:t>
            </a:r>
          </a:p>
          <a:p>
            <a:pPr marL="575761" lvl="1" indent="-287881">
              <a:lnSpc>
                <a:spcPts val="3733"/>
              </a:lnSpc>
              <a:buFont typeface="Arial"/>
              <a:buChar char="•"/>
            </a:pPr>
            <a:r>
              <a:rPr lang="en-US" sz="2666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Unified Customer Accounts</a:t>
            </a:r>
          </a:p>
          <a:p>
            <a:pPr>
              <a:lnSpc>
                <a:spcPts val="3733"/>
              </a:lnSpc>
            </a:pPr>
            <a:endParaRPr lang="en-US" sz="2666" b="1">
              <a:solidFill>
                <a:srgbClr val="FF313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700479" y="917750"/>
            <a:ext cx="5999512" cy="4618379"/>
            <a:chOff x="0" y="0"/>
            <a:chExt cx="2370178" cy="18245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70178" cy="1824545"/>
            </a:xfrm>
            <a:custGeom>
              <a:avLst/>
              <a:gdLst/>
              <a:ahLst/>
              <a:cxnLst/>
              <a:rect l="l" t="t" r="r" b="b"/>
              <a:pathLst>
                <a:path w="2370178" h="1824545">
                  <a:moveTo>
                    <a:pt x="0" y="0"/>
                  </a:moveTo>
                  <a:lnTo>
                    <a:pt x="2370178" y="0"/>
                  </a:lnTo>
                  <a:lnTo>
                    <a:pt x="2370178" y="1824545"/>
                  </a:lnTo>
                  <a:lnTo>
                    <a:pt x="0" y="1824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2370178" cy="1900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40162" y="1100621"/>
            <a:ext cx="5999512" cy="4618379"/>
            <a:chOff x="0" y="0"/>
            <a:chExt cx="2370178" cy="18245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70178" cy="1824545"/>
            </a:xfrm>
            <a:custGeom>
              <a:avLst/>
              <a:gdLst/>
              <a:ahLst/>
              <a:cxnLst/>
              <a:rect l="l" t="t" r="r" b="b"/>
              <a:pathLst>
                <a:path w="2370178" h="1824545">
                  <a:moveTo>
                    <a:pt x="0" y="0"/>
                  </a:moveTo>
                  <a:lnTo>
                    <a:pt x="2370178" y="0"/>
                  </a:lnTo>
                  <a:lnTo>
                    <a:pt x="2370178" y="1824545"/>
                  </a:lnTo>
                  <a:lnTo>
                    <a:pt x="0" y="1824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2370178" cy="19007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879532" y="-362822"/>
            <a:ext cx="1176401" cy="3203072"/>
          </a:xfrm>
          <a:custGeom>
            <a:avLst/>
            <a:gdLst/>
            <a:ahLst/>
            <a:cxnLst/>
            <a:rect l="l" t="t" r="r" b="b"/>
            <a:pathLst>
              <a:path w="1764601" h="4804608">
                <a:moveTo>
                  <a:pt x="0" y="0"/>
                </a:moveTo>
                <a:lnTo>
                  <a:pt x="1764602" y="0"/>
                </a:lnTo>
                <a:lnTo>
                  <a:pt x="1764602" y="4804608"/>
                </a:lnTo>
                <a:lnTo>
                  <a:pt x="0" y="4804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417546" y="-355600"/>
            <a:ext cx="1145103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endParaRPr sz="1200"/>
          </a:p>
          <a:p>
            <a:pPr>
              <a:lnSpc>
                <a:spcPts val="3347"/>
              </a:lnSpc>
            </a:pPr>
            <a:r>
              <a:rPr lang="en-US" sz="2789" b="1" spc="55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and Service Offerings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5801" y="3691467"/>
            <a:ext cx="4270011" cy="215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5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Service Strategy:</a:t>
            </a:r>
          </a:p>
          <a:p>
            <a:pPr marL="561365" lvl="1" indent="-280683">
              <a:lnSpc>
                <a:spcPts val="3640"/>
              </a:lnSpc>
              <a:buFont typeface="Arial"/>
              <a:buChar char="•"/>
            </a:pPr>
            <a:r>
              <a:rPr lang="en-US" sz="2599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24/7 Support</a:t>
            </a:r>
          </a:p>
          <a:p>
            <a:pPr marL="561365" lvl="1" indent="-280683">
              <a:lnSpc>
                <a:spcPts val="3640"/>
              </a:lnSpc>
              <a:buFont typeface="Arial"/>
              <a:buChar char="•"/>
            </a:pPr>
            <a:r>
              <a:rPr lang="en-US" sz="2599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Real-Time Tracking:</a:t>
            </a:r>
          </a:p>
          <a:p>
            <a:pPr marL="561365" lvl="1" indent="-280683">
              <a:lnSpc>
                <a:spcPts val="3640"/>
              </a:lnSpc>
              <a:buFont typeface="Arial"/>
              <a:buChar char="•"/>
            </a:pPr>
            <a:r>
              <a:rPr lang="en-US" sz="2599">
                <a:solidFill>
                  <a:srgbClr val="FF8AD0"/>
                </a:solidFill>
                <a:latin typeface="Canva Sans"/>
                <a:ea typeface="Canva Sans"/>
                <a:cs typeface="Canva Sans"/>
                <a:sym typeface="Canva Sans"/>
              </a:rPr>
              <a:t>Feedback and Returns:</a:t>
            </a: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>
              <a:lnSpc>
                <a:spcPts val="2333"/>
              </a:lnSpc>
            </a:pPr>
            <a:endParaRPr lang="en-US" sz="25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8657" y="621355"/>
            <a:ext cx="8812059" cy="1367029"/>
            <a:chOff x="0" y="0"/>
            <a:chExt cx="2467582" cy="38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7582" cy="382800"/>
            </a:xfrm>
            <a:custGeom>
              <a:avLst/>
              <a:gdLst/>
              <a:ahLst/>
              <a:cxnLst/>
              <a:rect l="l" t="t" r="r" b="b"/>
              <a:pathLst>
                <a:path w="2467582" h="382800">
                  <a:moveTo>
                    <a:pt x="18743" y="0"/>
                  </a:moveTo>
                  <a:lnTo>
                    <a:pt x="2448839" y="0"/>
                  </a:lnTo>
                  <a:cubicBezTo>
                    <a:pt x="2453810" y="0"/>
                    <a:pt x="2458578" y="1975"/>
                    <a:pt x="2462093" y="5490"/>
                  </a:cubicBezTo>
                  <a:cubicBezTo>
                    <a:pt x="2465607" y="9005"/>
                    <a:pt x="2467582" y="13772"/>
                    <a:pt x="2467582" y="18743"/>
                  </a:cubicBezTo>
                  <a:lnTo>
                    <a:pt x="2467582" y="364057"/>
                  </a:lnTo>
                  <a:cubicBezTo>
                    <a:pt x="2467582" y="369028"/>
                    <a:pt x="2465607" y="373795"/>
                    <a:pt x="2462093" y="377310"/>
                  </a:cubicBezTo>
                  <a:cubicBezTo>
                    <a:pt x="2458578" y="380825"/>
                    <a:pt x="2453810" y="382800"/>
                    <a:pt x="2448839" y="382800"/>
                  </a:cubicBezTo>
                  <a:lnTo>
                    <a:pt x="18743" y="382800"/>
                  </a:lnTo>
                  <a:cubicBezTo>
                    <a:pt x="13772" y="382800"/>
                    <a:pt x="9005" y="380825"/>
                    <a:pt x="5490" y="377310"/>
                  </a:cubicBezTo>
                  <a:cubicBezTo>
                    <a:pt x="1975" y="373795"/>
                    <a:pt x="0" y="369028"/>
                    <a:pt x="0" y="364057"/>
                  </a:cubicBezTo>
                  <a:lnTo>
                    <a:pt x="0" y="18743"/>
                  </a:lnTo>
                  <a:cubicBezTo>
                    <a:pt x="0" y="13772"/>
                    <a:pt x="1975" y="9005"/>
                    <a:pt x="5490" y="5490"/>
                  </a:cubicBezTo>
                  <a:cubicBezTo>
                    <a:pt x="9005" y="1975"/>
                    <a:pt x="13772" y="0"/>
                    <a:pt x="18743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FB3B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7582" cy="42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7636035" y="754581"/>
            <a:ext cx="1133519" cy="1081995"/>
          </a:xfrm>
          <a:custGeom>
            <a:avLst/>
            <a:gdLst/>
            <a:ahLst/>
            <a:cxnLst/>
            <a:rect l="l" t="t" r="r" b="b"/>
            <a:pathLst>
              <a:path w="1700278" h="1622993">
                <a:moveTo>
                  <a:pt x="0" y="0"/>
                </a:moveTo>
                <a:lnTo>
                  <a:pt x="1700278" y="0"/>
                </a:lnTo>
                <a:lnTo>
                  <a:pt x="1700278" y="1622993"/>
                </a:lnTo>
                <a:lnTo>
                  <a:pt x="0" y="1622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-198796" y="879015"/>
            <a:ext cx="1014906" cy="1013655"/>
            <a:chOff x="0" y="0"/>
            <a:chExt cx="323431" cy="3230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5384"/>
                </a:lnSpc>
              </a:pPr>
              <a:r>
                <a:rPr lang="en-US" sz="3846" b="1">
                  <a:solidFill>
                    <a:srgbClr val="91E1D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2626" y="3764106"/>
            <a:ext cx="8914165" cy="1391080"/>
            <a:chOff x="0" y="0"/>
            <a:chExt cx="2899110" cy="4524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99110" cy="452414"/>
            </a:xfrm>
            <a:custGeom>
              <a:avLst/>
              <a:gdLst/>
              <a:ahLst/>
              <a:cxnLst/>
              <a:rect l="l" t="t" r="r" b="b"/>
              <a:pathLst>
                <a:path w="2899110" h="452414">
                  <a:moveTo>
                    <a:pt x="18528" y="0"/>
                  </a:moveTo>
                  <a:lnTo>
                    <a:pt x="2880582" y="0"/>
                  </a:lnTo>
                  <a:cubicBezTo>
                    <a:pt x="2890814" y="0"/>
                    <a:pt x="2899110" y="8295"/>
                    <a:pt x="2899110" y="18528"/>
                  </a:cubicBezTo>
                  <a:lnTo>
                    <a:pt x="2899110" y="433886"/>
                  </a:lnTo>
                  <a:cubicBezTo>
                    <a:pt x="2899110" y="444119"/>
                    <a:pt x="2890814" y="452414"/>
                    <a:pt x="2880582" y="452414"/>
                  </a:cubicBezTo>
                  <a:lnTo>
                    <a:pt x="18528" y="452414"/>
                  </a:lnTo>
                  <a:cubicBezTo>
                    <a:pt x="8295" y="452414"/>
                    <a:pt x="0" y="444119"/>
                    <a:pt x="0" y="433886"/>
                  </a:cubicBezTo>
                  <a:lnTo>
                    <a:pt x="0" y="18528"/>
                  </a:lnTo>
                  <a:cubicBezTo>
                    <a:pt x="0" y="8295"/>
                    <a:pt x="8295" y="0"/>
                    <a:pt x="18528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F8AD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99110" cy="4905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74633" y="4065274"/>
            <a:ext cx="1534585" cy="872771"/>
            <a:chOff x="0" y="0"/>
            <a:chExt cx="567985" cy="3230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7985" cy="323032"/>
            </a:xfrm>
            <a:custGeom>
              <a:avLst/>
              <a:gdLst/>
              <a:ahLst/>
              <a:cxnLst/>
              <a:rect l="l" t="t" r="r" b="b"/>
              <a:pathLst>
                <a:path w="567985" h="323032">
                  <a:moveTo>
                    <a:pt x="0" y="0"/>
                  </a:moveTo>
                  <a:lnTo>
                    <a:pt x="567985" y="0"/>
                  </a:lnTo>
                  <a:lnTo>
                    <a:pt x="567985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567985" cy="437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5384"/>
                </a:lnSpc>
              </a:pPr>
              <a:r>
                <a:rPr lang="en-US" sz="3846" b="1">
                  <a:solidFill>
                    <a:srgbClr val="F8B27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960171" y="2111123"/>
            <a:ext cx="9027603" cy="1379932"/>
            <a:chOff x="0" y="0"/>
            <a:chExt cx="2612893" cy="39939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12893" cy="399399"/>
            </a:xfrm>
            <a:custGeom>
              <a:avLst/>
              <a:gdLst/>
              <a:ahLst/>
              <a:cxnLst/>
              <a:rect l="l" t="t" r="r" b="b"/>
              <a:pathLst>
                <a:path w="2612893" h="399399">
                  <a:moveTo>
                    <a:pt x="18295" y="0"/>
                  </a:moveTo>
                  <a:lnTo>
                    <a:pt x="2594598" y="0"/>
                  </a:lnTo>
                  <a:cubicBezTo>
                    <a:pt x="2604702" y="0"/>
                    <a:pt x="2612893" y="8191"/>
                    <a:pt x="2612893" y="18295"/>
                  </a:cubicBezTo>
                  <a:lnTo>
                    <a:pt x="2612893" y="381104"/>
                  </a:lnTo>
                  <a:cubicBezTo>
                    <a:pt x="2612893" y="385956"/>
                    <a:pt x="2610966" y="390609"/>
                    <a:pt x="2607535" y="394040"/>
                  </a:cubicBezTo>
                  <a:cubicBezTo>
                    <a:pt x="2604104" y="397471"/>
                    <a:pt x="2599450" y="399399"/>
                    <a:pt x="2594598" y="399399"/>
                  </a:cubicBezTo>
                  <a:lnTo>
                    <a:pt x="18295" y="399399"/>
                  </a:lnTo>
                  <a:cubicBezTo>
                    <a:pt x="13443" y="399399"/>
                    <a:pt x="8790" y="397471"/>
                    <a:pt x="5359" y="394040"/>
                  </a:cubicBezTo>
                  <a:cubicBezTo>
                    <a:pt x="1928" y="390609"/>
                    <a:pt x="0" y="385956"/>
                    <a:pt x="0" y="381104"/>
                  </a:cubicBezTo>
                  <a:lnTo>
                    <a:pt x="0" y="18295"/>
                  </a:lnTo>
                  <a:cubicBezTo>
                    <a:pt x="0" y="13443"/>
                    <a:pt x="1928" y="8790"/>
                    <a:pt x="5359" y="5359"/>
                  </a:cubicBezTo>
                  <a:cubicBezTo>
                    <a:pt x="8790" y="1928"/>
                    <a:pt x="13443" y="0"/>
                    <a:pt x="18295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7B4A7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612893" cy="43749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17609" y="2310742"/>
            <a:ext cx="1285123" cy="980697"/>
            <a:chOff x="0" y="0"/>
            <a:chExt cx="423307" cy="3230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3307" cy="323032"/>
            </a:xfrm>
            <a:custGeom>
              <a:avLst/>
              <a:gdLst/>
              <a:ahLst/>
              <a:cxnLst/>
              <a:rect l="l" t="t" r="r" b="b"/>
              <a:pathLst>
                <a:path w="423307" h="323032">
                  <a:moveTo>
                    <a:pt x="0" y="0"/>
                  </a:moveTo>
                  <a:lnTo>
                    <a:pt x="423307" y="0"/>
                  </a:lnTo>
                  <a:lnTo>
                    <a:pt x="423307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423307" cy="437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5384"/>
                </a:lnSpc>
              </a:pPr>
              <a:r>
                <a:rPr lang="en-US" sz="3846" b="1">
                  <a:solidFill>
                    <a:srgbClr val="F8D38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71289" y="5380296"/>
            <a:ext cx="8716485" cy="1284523"/>
            <a:chOff x="0" y="0"/>
            <a:chExt cx="2584520" cy="3808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84520" cy="380873"/>
            </a:xfrm>
            <a:custGeom>
              <a:avLst/>
              <a:gdLst/>
              <a:ahLst/>
              <a:cxnLst/>
              <a:rect l="l" t="t" r="r" b="b"/>
              <a:pathLst>
                <a:path w="2584520" h="380873">
                  <a:moveTo>
                    <a:pt x="18948" y="0"/>
                  </a:moveTo>
                  <a:lnTo>
                    <a:pt x="2565572" y="0"/>
                  </a:lnTo>
                  <a:cubicBezTo>
                    <a:pt x="2570597" y="0"/>
                    <a:pt x="2575416" y="1996"/>
                    <a:pt x="2578970" y="5550"/>
                  </a:cubicBezTo>
                  <a:cubicBezTo>
                    <a:pt x="2582523" y="9103"/>
                    <a:pt x="2584520" y="13923"/>
                    <a:pt x="2584520" y="18948"/>
                  </a:cubicBezTo>
                  <a:lnTo>
                    <a:pt x="2584520" y="361925"/>
                  </a:lnTo>
                  <a:cubicBezTo>
                    <a:pt x="2584520" y="372390"/>
                    <a:pt x="2576036" y="380873"/>
                    <a:pt x="2565572" y="380873"/>
                  </a:cubicBezTo>
                  <a:lnTo>
                    <a:pt x="18948" y="380873"/>
                  </a:lnTo>
                  <a:cubicBezTo>
                    <a:pt x="8483" y="380873"/>
                    <a:pt x="0" y="372390"/>
                    <a:pt x="0" y="361925"/>
                  </a:cubicBezTo>
                  <a:lnTo>
                    <a:pt x="0" y="18948"/>
                  </a:lnTo>
                  <a:cubicBezTo>
                    <a:pt x="0" y="8483"/>
                    <a:pt x="8483" y="0"/>
                    <a:pt x="18948" y="0"/>
                  </a:cubicBezTo>
                  <a:close/>
                </a:path>
              </a:pathLst>
            </a:custGeom>
            <a:solidFill>
              <a:srgbClr val="F8F8F8"/>
            </a:solidFill>
            <a:ln w="104775" cap="rnd">
              <a:solidFill>
                <a:srgbClr val="F2999B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584520" cy="4189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732317" y="5534298"/>
            <a:ext cx="958477" cy="957295"/>
            <a:chOff x="0" y="0"/>
            <a:chExt cx="323431" cy="3230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5384"/>
                </a:lnSpc>
              </a:pPr>
              <a:r>
                <a:rPr lang="en-US" sz="3846" b="1">
                  <a:solidFill>
                    <a:srgbClr val="FF8379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0872770" y="2310741"/>
            <a:ext cx="936298" cy="893739"/>
          </a:xfrm>
          <a:custGeom>
            <a:avLst/>
            <a:gdLst/>
            <a:ahLst/>
            <a:cxnLst/>
            <a:rect l="l" t="t" r="r" b="b"/>
            <a:pathLst>
              <a:path w="1404447" h="1340608">
                <a:moveTo>
                  <a:pt x="0" y="0"/>
                </a:moveTo>
                <a:lnTo>
                  <a:pt x="1404446" y="0"/>
                </a:lnTo>
                <a:lnTo>
                  <a:pt x="1404446" y="1340608"/>
                </a:lnTo>
                <a:lnTo>
                  <a:pt x="0" y="134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10800018" y="5541883"/>
            <a:ext cx="1009049" cy="961349"/>
          </a:xfrm>
          <a:custGeom>
            <a:avLst/>
            <a:gdLst/>
            <a:ahLst/>
            <a:cxnLst/>
            <a:rect l="l" t="t" r="r" b="b"/>
            <a:pathLst>
              <a:path w="1513574" h="1442023">
                <a:moveTo>
                  <a:pt x="0" y="0"/>
                </a:moveTo>
                <a:lnTo>
                  <a:pt x="1513574" y="0"/>
                </a:lnTo>
                <a:lnTo>
                  <a:pt x="1513574" y="1442023"/>
                </a:lnTo>
                <a:lnTo>
                  <a:pt x="0" y="144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8096259" y="4000550"/>
            <a:ext cx="906513" cy="906513"/>
          </a:xfrm>
          <a:custGeom>
            <a:avLst/>
            <a:gdLst/>
            <a:ahLst/>
            <a:cxnLst/>
            <a:rect l="l" t="t" r="r" b="b"/>
            <a:pathLst>
              <a:path w="1359770" h="1359770">
                <a:moveTo>
                  <a:pt x="0" y="0"/>
                </a:moveTo>
                <a:lnTo>
                  <a:pt x="1359770" y="0"/>
                </a:lnTo>
                <a:lnTo>
                  <a:pt x="1359770" y="1359770"/>
                </a:lnTo>
                <a:lnTo>
                  <a:pt x="0" y="1359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TextBox 30"/>
          <p:cNvSpPr txBox="1"/>
          <p:nvPr/>
        </p:nvSpPr>
        <p:spPr>
          <a:xfrm>
            <a:off x="4034170" y="9638"/>
            <a:ext cx="3871913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b="1">
                <a:solidFill>
                  <a:srgbClr val="FF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Inventory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02763" y="2661212"/>
            <a:ext cx="31750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32" name="TextBox 32"/>
          <p:cNvSpPr txBox="1"/>
          <p:nvPr/>
        </p:nvSpPr>
        <p:spPr>
          <a:xfrm>
            <a:off x="566736" y="659826"/>
            <a:ext cx="7138771" cy="141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Demand Forecasting: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Historical data, seasonal trends, real-time analytics, supplier collaboration.</a:t>
            </a:r>
          </a:p>
          <a:p>
            <a:pPr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344" y="2127923"/>
            <a:ext cx="7769597" cy="177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Warehouse Management: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Distributed warehousing, strategic locations, warehouse automation, quick turnaround.</a:t>
            </a:r>
          </a:p>
          <a:p>
            <a:pPr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19127" y="3994012"/>
            <a:ext cx="7483667" cy="141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Integration: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Inventory management systems, automation, demand forecasting, system integration (order management, CRM).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677797" y="5352036"/>
            <a:ext cx="7903469" cy="213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nventory Optimization:</a:t>
            </a:r>
          </a:p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Just-in-time inventory, reduce holding costs, minimize waste, safety stock, demand spikes, supply chain disruptions.</a:t>
            </a:r>
          </a:p>
          <a:p>
            <a:pPr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7895" y="2123005"/>
            <a:ext cx="3829340" cy="2743200"/>
          </a:xfrm>
          <a:custGeom>
            <a:avLst/>
            <a:gdLst/>
            <a:ahLst/>
            <a:cxnLst/>
            <a:rect l="l" t="t" r="r" b="b"/>
            <a:pathLst>
              <a:path w="5744010" h="4114800">
                <a:moveTo>
                  <a:pt x="0" y="0"/>
                </a:moveTo>
                <a:lnTo>
                  <a:pt x="5744010" y="0"/>
                </a:lnTo>
                <a:lnTo>
                  <a:pt x="5744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452" y="685800"/>
            <a:ext cx="6508069" cy="5770657"/>
            <a:chOff x="0" y="0"/>
            <a:chExt cx="2571089" cy="2279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71089" cy="2279766"/>
            </a:xfrm>
            <a:custGeom>
              <a:avLst/>
              <a:gdLst/>
              <a:ahLst/>
              <a:cxnLst/>
              <a:rect l="l" t="t" r="r" b="b"/>
              <a:pathLst>
                <a:path w="2571089" h="2279766">
                  <a:moveTo>
                    <a:pt x="0" y="0"/>
                  </a:moveTo>
                  <a:lnTo>
                    <a:pt x="2571089" y="0"/>
                  </a:lnTo>
                  <a:lnTo>
                    <a:pt x="2571089" y="2279766"/>
                  </a:lnTo>
                  <a:lnTo>
                    <a:pt x="0" y="2279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571089" cy="235596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6901061" y="1072928"/>
            <a:ext cx="2242566" cy="5486400"/>
          </a:xfrm>
          <a:custGeom>
            <a:avLst/>
            <a:gdLst/>
            <a:ahLst/>
            <a:cxnLst/>
            <a:rect l="l" t="t" r="r" b="b"/>
            <a:pathLst>
              <a:path w="3363849" h="8229600">
                <a:moveTo>
                  <a:pt x="0" y="0"/>
                </a:moveTo>
                <a:lnTo>
                  <a:pt x="3363849" y="0"/>
                </a:lnTo>
                <a:lnTo>
                  <a:pt x="33638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35511" y="1072928"/>
            <a:ext cx="1658455" cy="5486400"/>
          </a:xfrm>
          <a:custGeom>
            <a:avLst/>
            <a:gdLst/>
            <a:ahLst/>
            <a:cxnLst/>
            <a:rect l="l" t="t" r="r" b="b"/>
            <a:pathLst>
              <a:path w="2487682" h="8229600">
                <a:moveTo>
                  <a:pt x="0" y="0"/>
                </a:moveTo>
                <a:lnTo>
                  <a:pt x="2487682" y="0"/>
                </a:lnTo>
                <a:lnTo>
                  <a:pt x="24876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58266" y="938549"/>
            <a:ext cx="1559766" cy="5620779"/>
          </a:xfrm>
          <a:custGeom>
            <a:avLst/>
            <a:gdLst/>
            <a:ahLst/>
            <a:cxnLst/>
            <a:rect l="l" t="t" r="r" b="b"/>
            <a:pathLst>
              <a:path w="2339649" h="8431169">
                <a:moveTo>
                  <a:pt x="0" y="0"/>
                </a:moveTo>
                <a:lnTo>
                  <a:pt x="2339649" y="0"/>
                </a:lnTo>
                <a:lnTo>
                  <a:pt x="2339649" y="8431169"/>
                </a:lnTo>
                <a:lnTo>
                  <a:pt x="0" y="843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4373" y="767492"/>
            <a:ext cx="6212227" cy="557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6"/>
              </a:lnSpc>
            </a:pPr>
            <a:endParaRPr sz="1200"/>
          </a:p>
          <a:p>
            <a:pPr marL="489394" lvl="1" indent="-244697">
              <a:lnSpc>
                <a:spcPts val="3173"/>
              </a:lnSpc>
              <a:buAutoNum type="arabicPeriod"/>
            </a:pPr>
            <a:r>
              <a:rPr lang="en-US" sz="2266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 Research and Analysis</a:t>
            </a: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Conduct Surveys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Competitors</a:t>
            </a:r>
          </a:p>
          <a:p>
            <a:pPr marL="489394" lvl="1" indent="-244697">
              <a:lnSpc>
                <a:spcPts val="3173"/>
              </a:lnSpc>
              <a:buAutoNum type="arabicPeriod"/>
            </a:pPr>
            <a:r>
              <a:rPr lang="en-US" sz="2266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Positioning and Branding: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USP</a:t>
            </a:r>
          </a:p>
          <a:p>
            <a:pPr marL="489394" lvl="1" indent="-244697">
              <a:lnSpc>
                <a:spcPts val="3173"/>
              </a:lnSpc>
              <a:buAutoNum type="arabicPeriod"/>
            </a:pPr>
            <a:r>
              <a:rPr lang="en-US" sz="2266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Marketing and Promotional Strategies: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Ads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Influencer Marketing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Promotion</a:t>
            </a:r>
          </a:p>
          <a:p>
            <a:pPr marL="489394" lvl="1" indent="-244697">
              <a:lnSpc>
                <a:spcPts val="3173"/>
              </a:lnSpc>
              <a:buAutoNum type="arabicPeriod"/>
            </a:pPr>
            <a:r>
              <a:rPr lang="en-US" sz="2266" b="1">
                <a:solidFill>
                  <a:srgbClr val="FF8AD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Partnerships: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Retailer</a:t>
            </a:r>
          </a:p>
          <a:p>
            <a:pPr marL="978788" lvl="2" indent="-326263">
              <a:lnSpc>
                <a:spcPts val="3173"/>
              </a:lnSpc>
              <a:buFont typeface="Arial"/>
              <a:buChar char="⚬"/>
            </a:pPr>
            <a:r>
              <a:rPr lang="en-US" sz="226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</a:t>
            </a:r>
          </a:p>
          <a:p>
            <a:pPr>
              <a:lnSpc>
                <a:spcPts val="1960"/>
              </a:lnSpc>
            </a:pPr>
            <a:endParaRPr lang="en-US" sz="2266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6063" y="11545"/>
            <a:ext cx="10350137" cy="493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6"/>
              </a:lnSpc>
            </a:pPr>
            <a:r>
              <a:rPr lang="en-US" sz="2933" b="1">
                <a:solidFill>
                  <a:srgbClr val="FF36A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Go-to-Market Strategy for Myntra’s Quick Commerce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78052" y="787400"/>
            <a:ext cx="6508069" cy="5770657"/>
            <a:chOff x="0" y="0"/>
            <a:chExt cx="2571089" cy="22797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71089" cy="2279766"/>
            </a:xfrm>
            <a:custGeom>
              <a:avLst/>
              <a:gdLst/>
              <a:ahLst/>
              <a:cxnLst/>
              <a:rect l="l" t="t" r="r" b="b"/>
              <a:pathLst>
                <a:path w="2571089" h="2279766">
                  <a:moveTo>
                    <a:pt x="0" y="0"/>
                  </a:moveTo>
                  <a:lnTo>
                    <a:pt x="2571089" y="0"/>
                  </a:lnTo>
                  <a:lnTo>
                    <a:pt x="2571089" y="2279766"/>
                  </a:lnTo>
                  <a:lnTo>
                    <a:pt x="0" y="2279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571089" cy="235596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9652" y="889000"/>
            <a:ext cx="6508069" cy="5770657"/>
            <a:chOff x="0" y="0"/>
            <a:chExt cx="2571089" cy="22797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71089" cy="2279766"/>
            </a:xfrm>
            <a:custGeom>
              <a:avLst/>
              <a:gdLst/>
              <a:ahLst/>
              <a:cxnLst/>
              <a:rect l="l" t="t" r="r" b="b"/>
              <a:pathLst>
                <a:path w="2571089" h="2279766">
                  <a:moveTo>
                    <a:pt x="0" y="0"/>
                  </a:moveTo>
                  <a:lnTo>
                    <a:pt x="2571089" y="0"/>
                  </a:lnTo>
                  <a:lnTo>
                    <a:pt x="2571089" y="2279766"/>
                  </a:lnTo>
                  <a:lnTo>
                    <a:pt x="0" y="2279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7A1A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2571089" cy="235596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42828" y="4036369"/>
            <a:ext cx="1986013" cy="0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42828" y="2599594"/>
            <a:ext cx="1986013" cy="0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530227" y="1166063"/>
            <a:ext cx="373439" cy="373439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530227" y="5099705"/>
            <a:ext cx="373439" cy="373439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998123" y="3853314"/>
            <a:ext cx="3353998" cy="880425"/>
          </a:xfrm>
          <a:custGeom>
            <a:avLst/>
            <a:gdLst/>
            <a:ahLst/>
            <a:cxnLst/>
            <a:rect l="l" t="t" r="r" b="b"/>
            <a:pathLst>
              <a:path w="5030997" h="1320637">
                <a:moveTo>
                  <a:pt x="0" y="0"/>
                </a:moveTo>
                <a:lnTo>
                  <a:pt x="5030998" y="0"/>
                </a:lnTo>
                <a:lnTo>
                  <a:pt x="5030998" y="1320637"/>
                </a:lnTo>
                <a:lnTo>
                  <a:pt x="0" y="132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1359" y="442117"/>
            <a:ext cx="5713065" cy="5713065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-5400000">
            <a:off x="-2647921" y="3200670"/>
            <a:ext cx="5502151" cy="195959"/>
          </a:xfrm>
          <a:custGeom>
            <a:avLst/>
            <a:gdLst/>
            <a:ahLst/>
            <a:cxnLst/>
            <a:rect l="l" t="t" r="r" b="b"/>
            <a:pathLst>
              <a:path w="8253227" h="293939">
                <a:moveTo>
                  <a:pt x="0" y="0"/>
                </a:moveTo>
                <a:lnTo>
                  <a:pt x="8253226" y="0"/>
                </a:lnTo>
                <a:lnTo>
                  <a:pt x="8253226" y="293940"/>
                </a:lnTo>
                <a:lnTo>
                  <a:pt x="0" y="29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t="-1551978"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900296" y="1162819"/>
            <a:ext cx="2128545" cy="0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998123" y="2418225"/>
            <a:ext cx="3353998" cy="880425"/>
          </a:xfrm>
          <a:custGeom>
            <a:avLst/>
            <a:gdLst/>
            <a:ahLst/>
            <a:cxnLst/>
            <a:rect l="l" t="t" r="r" b="b"/>
            <a:pathLst>
              <a:path w="5030997" h="1320637">
                <a:moveTo>
                  <a:pt x="0" y="0"/>
                </a:moveTo>
                <a:lnTo>
                  <a:pt x="5030998" y="0"/>
                </a:lnTo>
                <a:lnTo>
                  <a:pt x="5030998" y="1320637"/>
                </a:lnTo>
                <a:lnTo>
                  <a:pt x="0" y="132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98123" y="981450"/>
            <a:ext cx="3353998" cy="880425"/>
          </a:xfrm>
          <a:custGeom>
            <a:avLst/>
            <a:gdLst/>
            <a:ahLst/>
            <a:cxnLst/>
            <a:rect l="l" t="t" r="r" b="b"/>
            <a:pathLst>
              <a:path w="5030997" h="1320637">
                <a:moveTo>
                  <a:pt x="0" y="0"/>
                </a:moveTo>
                <a:lnTo>
                  <a:pt x="5030998" y="0"/>
                </a:lnTo>
                <a:lnTo>
                  <a:pt x="5030998" y="1320637"/>
                </a:lnTo>
                <a:lnTo>
                  <a:pt x="0" y="132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003441" y="762366"/>
            <a:ext cx="7840063" cy="938769"/>
            <a:chOff x="0" y="0"/>
            <a:chExt cx="2991863" cy="358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1863" cy="358246"/>
            </a:xfrm>
            <a:custGeom>
              <a:avLst/>
              <a:gdLst/>
              <a:ahLst/>
              <a:cxnLst/>
              <a:rect l="l" t="t" r="r" b="b"/>
              <a:pathLst>
                <a:path w="2991863" h="358246">
                  <a:moveTo>
                    <a:pt x="65832" y="0"/>
                  </a:moveTo>
                  <a:lnTo>
                    <a:pt x="2926031" y="0"/>
                  </a:lnTo>
                  <a:cubicBezTo>
                    <a:pt x="2943491" y="0"/>
                    <a:pt x="2960236" y="6936"/>
                    <a:pt x="2972582" y="19282"/>
                  </a:cubicBezTo>
                  <a:cubicBezTo>
                    <a:pt x="2984927" y="31628"/>
                    <a:pt x="2991863" y="48372"/>
                    <a:pt x="2991863" y="65832"/>
                  </a:cubicBezTo>
                  <a:lnTo>
                    <a:pt x="2991863" y="292414"/>
                  </a:lnTo>
                  <a:cubicBezTo>
                    <a:pt x="2991863" y="328772"/>
                    <a:pt x="2962389" y="358246"/>
                    <a:pt x="2926031" y="358246"/>
                  </a:cubicBezTo>
                  <a:lnTo>
                    <a:pt x="65832" y="358246"/>
                  </a:lnTo>
                  <a:cubicBezTo>
                    <a:pt x="29474" y="358246"/>
                    <a:pt x="0" y="328772"/>
                    <a:pt x="0" y="292414"/>
                  </a:cubicBezTo>
                  <a:lnTo>
                    <a:pt x="0" y="65832"/>
                  </a:lnTo>
                  <a:cubicBezTo>
                    <a:pt x="0" y="48372"/>
                    <a:pt x="6936" y="31628"/>
                    <a:pt x="19282" y="19282"/>
                  </a:cubicBezTo>
                  <a:cubicBezTo>
                    <a:pt x="31628" y="6936"/>
                    <a:pt x="48372" y="0"/>
                    <a:pt x="658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404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991863" cy="3868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06997" y="891186"/>
            <a:ext cx="6759091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Threat of New Entrants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: focus on convenience, speed, and price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998123" y="2046887"/>
            <a:ext cx="7840063" cy="1175563"/>
            <a:chOff x="0" y="0"/>
            <a:chExt cx="2991863" cy="4486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1863" cy="448609"/>
            </a:xfrm>
            <a:custGeom>
              <a:avLst/>
              <a:gdLst/>
              <a:ahLst/>
              <a:cxnLst/>
              <a:rect l="l" t="t" r="r" b="b"/>
              <a:pathLst>
                <a:path w="2991863" h="448609">
                  <a:moveTo>
                    <a:pt x="65832" y="0"/>
                  </a:moveTo>
                  <a:lnTo>
                    <a:pt x="2926031" y="0"/>
                  </a:lnTo>
                  <a:cubicBezTo>
                    <a:pt x="2943491" y="0"/>
                    <a:pt x="2960236" y="6936"/>
                    <a:pt x="2972582" y="19282"/>
                  </a:cubicBezTo>
                  <a:cubicBezTo>
                    <a:pt x="2984927" y="31628"/>
                    <a:pt x="2991863" y="48372"/>
                    <a:pt x="2991863" y="65832"/>
                  </a:cubicBezTo>
                  <a:lnTo>
                    <a:pt x="2991863" y="382777"/>
                  </a:lnTo>
                  <a:cubicBezTo>
                    <a:pt x="2991863" y="419135"/>
                    <a:pt x="2962389" y="448609"/>
                    <a:pt x="2926031" y="448609"/>
                  </a:cubicBezTo>
                  <a:lnTo>
                    <a:pt x="65832" y="448609"/>
                  </a:lnTo>
                  <a:cubicBezTo>
                    <a:pt x="48372" y="448609"/>
                    <a:pt x="31628" y="441673"/>
                    <a:pt x="19282" y="429327"/>
                  </a:cubicBezTo>
                  <a:cubicBezTo>
                    <a:pt x="6936" y="416981"/>
                    <a:pt x="0" y="400237"/>
                    <a:pt x="0" y="382777"/>
                  </a:cubicBezTo>
                  <a:lnTo>
                    <a:pt x="0" y="65832"/>
                  </a:lnTo>
                  <a:cubicBezTo>
                    <a:pt x="0" y="48372"/>
                    <a:pt x="6936" y="31628"/>
                    <a:pt x="19282" y="19282"/>
                  </a:cubicBezTo>
                  <a:cubicBezTo>
                    <a:pt x="31628" y="6936"/>
                    <a:pt x="48372" y="0"/>
                    <a:pt x="658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404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991863" cy="477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998123" y="3546299"/>
            <a:ext cx="7840063" cy="1056388"/>
            <a:chOff x="0" y="0"/>
            <a:chExt cx="2991863" cy="403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91863" cy="403131"/>
            </a:xfrm>
            <a:custGeom>
              <a:avLst/>
              <a:gdLst/>
              <a:ahLst/>
              <a:cxnLst/>
              <a:rect l="l" t="t" r="r" b="b"/>
              <a:pathLst>
                <a:path w="2991863" h="403131">
                  <a:moveTo>
                    <a:pt x="65832" y="0"/>
                  </a:moveTo>
                  <a:lnTo>
                    <a:pt x="2926031" y="0"/>
                  </a:lnTo>
                  <a:cubicBezTo>
                    <a:pt x="2943491" y="0"/>
                    <a:pt x="2960236" y="6936"/>
                    <a:pt x="2972582" y="19282"/>
                  </a:cubicBezTo>
                  <a:cubicBezTo>
                    <a:pt x="2984927" y="31628"/>
                    <a:pt x="2991863" y="48372"/>
                    <a:pt x="2991863" y="65832"/>
                  </a:cubicBezTo>
                  <a:lnTo>
                    <a:pt x="2991863" y="337298"/>
                  </a:lnTo>
                  <a:cubicBezTo>
                    <a:pt x="2991863" y="373656"/>
                    <a:pt x="2962389" y="403131"/>
                    <a:pt x="2926031" y="403131"/>
                  </a:cubicBezTo>
                  <a:lnTo>
                    <a:pt x="65832" y="403131"/>
                  </a:lnTo>
                  <a:cubicBezTo>
                    <a:pt x="48372" y="403131"/>
                    <a:pt x="31628" y="396195"/>
                    <a:pt x="19282" y="383849"/>
                  </a:cubicBezTo>
                  <a:cubicBezTo>
                    <a:pt x="6936" y="371503"/>
                    <a:pt x="0" y="354758"/>
                    <a:pt x="0" y="337298"/>
                  </a:cubicBezTo>
                  <a:lnTo>
                    <a:pt x="0" y="65832"/>
                  </a:lnTo>
                  <a:cubicBezTo>
                    <a:pt x="0" y="48372"/>
                    <a:pt x="6936" y="31628"/>
                    <a:pt x="19282" y="19282"/>
                  </a:cubicBezTo>
                  <a:cubicBezTo>
                    <a:pt x="31628" y="6936"/>
                    <a:pt x="48372" y="0"/>
                    <a:pt x="658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404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991863" cy="4317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3998123" y="5291776"/>
            <a:ext cx="3353998" cy="880425"/>
          </a:xfrm>
          <a:custGeom>
            <a:avLst/>
            <a:gdLst/>
            <a:ahLst/>
            <a:cxnLst/>
            <a:rect l="l" t="t" r="r" b="b"/>
            <a:pathLst>
              <a:path w="5030997" h="1320637">
                <a:moveTo>
                  <a:pt x="0" y="0"/>
                </a:moveTo>
                <a:lnTo>
                  <a:pt x="5030998" y="0"/>
                </a:lnTo>
                <a:lnTo>
                  <a:pt x="5030998" y="1320637"/>
                </a:lnTo>
                <a:lnTo>
                  <a:pt x="0" y="132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3998123" y="4924239"/>
            <a:ext cx="7840063" cy="1125487"/>
            <a:chOff x="0" y="0"/>
            <a:chExt cx="2991863" cy="4294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991863" cy="429499"/>
            </a:xfrm>
            <a:custGeom>
              <a:avLst/>
              <a:gdLst/>
              <a:ahLst/>
              <a:cxnLst/>
              <a:rect l="l" t="t" r="r" b="b"/>
              <a:pathLst>
                <a:path w="2991863" h="429499">
                  <a:moveTo>
                    <a:pt x="65832" y="0"/>
                  </a:moveTo>
                  <a:lnTo>
                    <a:pt x="2926031" y="0"/>
                  </a:lnTo>
                  <a:cubicBezTo>
                    <a:pt x="2943491" y="0"/>
                    <a:pt x="2960236" y="6936"/>
                    <a:pt x="2972582" y="19282"/>
                  </a:cubicBezTo>
                  <a:cubicBezTo>
                    <a:pt x="2984927" y="31628"/>
                    <a:pt x="2991863" y="48372"/>
                    <a:pt x="2991863" y="65832"/>
                  </a:cubicBezTo>
                  <a:lnTo>
                    <a:pt x="2991863" y="363667"/>
                  </a:lnTo>
                  <a:cubicBezTo>
                    <a:pt x="2991863" y="400025"/>
                    <a:pt x="2962389" y="429499"/>
                    <a:pt x="2926031" y="429499"/>
                  </a:cubicBezTo>
                  <a:lnTo>
                    <a:pt x="65832" y="429499"/>
                  </a:lnTo>
                  <a:cubicBezTo>
                    <a:pt x="48372" y="429499"/>
                    <a:pt x="31628" y="422563"/>
                    <a:pt x="19282" y="410218"/>
                  </a:cubicBezTo>
                  <a:cubicBezTo>
                    <a:pt x="6936" y="397872"/>
                    <a:pt x="0" y="381127"/>
                    <a:pt x="0" y="363667"/>
                  </a:cubicBezTo>
                  <a:lnTo>
                    <a:pt x="0" y="65832"/>
                  </a:lnTo>
                  <a:cubicBezTo>
                    <a:pt x="0" y="48372"/>
                    <a:pt x="6936" y="31628"/>
                    <a:pt x="19282" y="19282"/>
                  </a:cubicBezTo>
                  <a:cubicBezTo>
                    <a:pt x="31628" y="6936"/>
                    <a:pt x="48372" y="0"/>
                    <a:pt x="658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404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2991863" cy="4580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906997" y="3662778"/>
            <a:ext cx="6652557" cy="69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Bargaining Power of Buyers :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Price sensitivity, low switching costs, speed, brand loyalty.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1900296" y="5473144"/>
            <a:ext cx="2097827" cy="0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8"/>
          <p:cNvSpPr/>
          <p:nvPr/>
        </p:nvSpPr>
        <p:spPr>
          <a:xfrm>
            <a:off x="4244926" y="911778"/>
            <a:ext cx="451873" cy="502081"/>
          </a:xfrm>
          <a:custGeom>
            <a:avLst/>
            <a:gdLst/>
            <a:ahLst/>
            <a:cxnLst/>
            <a:rect l="l" t="t" r="r" b="b"/>
            <a:pathLst>
              <a:path w="677810" h="753122">
                <a:moveTo>
                  <a:pt x="0" y="0"/>
                </a:moveTo>
                <a:lnTo>
                  <a:pt x="677809" y="0"/>
                </a:lnTo>
                <a:lnTo>
                  <a:pt x="677809" y="753122"/>
                </a:lnTo>
                <a:lnTo>
                  <a:pt x="0" y="75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286862" y="2381926"/>
            <a:ext cx="435337" cy="435337"/>
          </a:xfrm>
          <a:custGeom>
            <a:avLst/>
            <a:gdLst/>
            <a:ahLst/>
            <a:cxnLst/>
            <a:rect l="l" t="t" r="r" b="b"/>
            <a:pathLst>
              <a:path w="653006" h="653006">
                <a:moveTo>
                  <a:pt x="0" y="0"/>
                </a:moveTo>
                <a:lnTo>
                  <a:pt x="653005" y="0"/>
                </a:lnTo>
                <a:lnTo>
                  <a:pt x="653005" y="653005"/>
                </a:lnTo>
                <a:lnTo>
                  <a:pt x="0" y="653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286862" y="5255476"/>
            <a:ext cx="435337" cy="435337"/>
          </a:xfrm>
          <a:custGeom>
            <a:avLst/>
            <a:gdLst/>
            <a:ahLst/>
            <a:cxnLst/>
            <a:rect l="l" t="t" r="r" b="b"/>
            <a:pathLst>
              <a:path w="653006" h="653006">
                <a:moveTo>
                  <a:pt x="0" y="0"/>
                </a:moveTo>
                <a:lnTo>
                  <a:pt x="653005" y="0"/>
                </a:lnTo>
                <a:lnTo>
                  <a:pt x="653005" y="653005"/>
                </a:lnTo>
                <a:lnTo>
                  <a:pt x="0" y="653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286861" y="3806367"/>
            <a:ext cx="472020" cy="460005"/>
          </a:xfrm>
          <a:custGeom>
            <a:avLst/>
            <a:gdLst/>
            <a:ahLst/>
            <a:cxnLst/>
            <a:rect l="l" t="t" r="r" b="b"/>
            <a:pathLst>
              <a:path w="708030" h="690008">
                <a:moveTo>
                  <a:pt x="0" y="0"/>
                </a:moveTo>
                <a:lnTo>
                  <a:pt x="708030" y="0"/>
                </a:lnTo>
                <a:lnTo>
                  <a:pt x="708030" y="690007"/>
                </a:lnTo>
                <a:lnTo>
                  <a:pt x="0" y="690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3865971" y="1030667"/>
            <a:ext cx="264303" cy="26430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6F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</a:pPr>
              <a:endParaRPr sz="1200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284194" y="1466696"/>
            <a:ext cx="77587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404040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6950" y="2501566"/>
            <a:ext cx="77587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404040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66950" y="3808530"/>
            <a:ext cx="77587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404040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84194" y="4839267"/>
            <a:ext cx="775878" cy="3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404040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987866" y="2301144"/>
            <a:ext cx="6855638" cy="60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en-US" sz="1999" b="1" u="sng">
                <a:solidFill>
                  <a:srgbClr val="4040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Threat of Substitutes</a:t>
            </a:r>
            <a:r>
              <a:rPr lang="en-US" sz="1999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 : Traditional retail, e-commerce, local shopping, convenience, high costs.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804748" y="4982078"/>
            <a:ext cx="6963588" cy="69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Bargaining Power of Suppliers :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Market fragmentation, scale leverage, logistics, tiered procurement.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3871289" y="2467442"/>
            <a:ext cx="264303" cy="264303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A4B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</a:pPr>
              <a:endParaRPr sz="1200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865971" y="3904217"/>
            <a:ext cx="264303" cy="264303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AD0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</a:pPr>
              <a:endParaRPr sz="1200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871289" y="5340993"/>
            <a:ext cx="264303" cy="264303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6A8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307"/>
                </a:lnSpc>
              </a:pPr>
              <a:endParaRPr sz="1200"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4687524" y="70216"/>
            <a:ext cx="281695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E357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Porter’s Forces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01012" y="2811163"/>
            <a:ext cx="4349217" cy="4415449"/>
          </a:xfrm>
          <a:custGeom>
            <a:avLst/>
            <a:gdLst/>
            <a:ahLst/>
            <a:cxnLst/>
            <a:rect l="l" t="t" r="r" b="b"/>
            <a:pathLst>
              <a:path w="6523825" h="6623173">
                <a:moveTo>
                  <a:pt x="0" y="0"/>
                </a:moveTo>
                <a:lnTo>
                  <a:pt x="6523826" y="0"/>
                </a:lnTo>
                <a:lnTo>
                  <a:pt x="6523826" y="6623173"/>
                </a:lnTo>
                <a:lnTo>
                  <a:pt x="0" y="66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127664" y="685800"/>
          <a:ext cx="9936674" cy="5790829"/>
        </p:xfrm>
        <a:graphic>
          <a:graphicData uri="http://schemas.openxmlformats.org/drawingml/2006/table">
            <a:tbl>
              <a:tblPr/>
              <a:tblGrid>
                <a:gridCol w="3972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25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7A1A1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Potential Risk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2999B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Mitigation Strategy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29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Intense Competition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Differentiate, unique offerings, superior service.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25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Operational Challenges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Invest in technology, optimize logistics.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5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Customer Acquisition Costs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Targeted marketing, leverage customer base.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68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Regulatory Compliance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updated, ensure compliance.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68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Customer Retention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Personalized offers, loyalty programs.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67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Supply Chain Disruptions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Multiple suppliers, buffer stock.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568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8AD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Economic Downturn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Value-driven promotions, diversify offerings.</a:t>
                      </a:r>
                      <a:endParaRPr lang="en-US" sz="700"/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4111342" y="42665"/>
            <a:ext cx="3552362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E357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and Mitigation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-183788" y="-552386"/>
            <a:ext cx="3769555" cy="5043447"/>
          </a:xfrm>
          <a:custGeom>
            <a:avLst/>
            <a:gdLst/>
            <a:ahLst/>
            <a:cxnLst/>
            <a:rect l="l" t="t" r="r" b="b"/>
            <a:pathLst>
              <a:path w="5654332" h="7565170">
                <a:moveTo>
                  <a:pt x="0" y="0"/>
                </a:moveTo>
                <a:lnTo>
                  <a:pt x="5654332" y="0"/>
                </a:lnTo>
                <a:lnTo>
                  <a:pt x="5654332" y="7565170"/>
                </a:lnTo>
                <a:lnTo>
                  <a:pt x="0" y="7565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3" r="-1589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16F0-90B5-8A6E-A6DE-7415482D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7077-25D3-68D8-7C6B-A3C75CE9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20C9-A9AB-47FD-0BCD-D3B518D5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" y="0"/>
            <a:ext cx="12164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8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A22D-4860-25C3-5E73-915326C6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D684-C3CC-6B6A-BE6F-E500FC31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A39C5-6910-12A8-61BB-A57C1708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" y="0"/>
            <a:ext cx="12104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A14C-EAA8-47BF-26EC-53666648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276D-4649-577B-1B5E-D03FB5EAF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8E71D-CFFD-2497-890B-D6A384B7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4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8D62-02FB-47C6-AEB6-0FF19ACC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0ECA-E356-6714-E81D-AAA90F621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DC2E6-0582-079D-D448-C4E34709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9"/>
            <a:ext cx="12192000" cy="685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AA690-558C-B5B5-B745-AC1512D9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585"/>
          <a:stretch/>
        </p:blipFill>
        <p:spPr>
          <a:xfrm>
            <a:off x="3567448" y="61552"/>
            <a:ext cx="8668512" cy="6857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56256-734E-F1B3-6BED-3178FD767270}"/>
              </a:ext>
            </a:extLst>
          </p:cNvPr>
          <p:cNvSpPr/>
          <p:nvPr/>
        </p:nvSpPr>
        <p:spPr>
          <a:xfrm>
            <a:off x="481029" y="1227020"/>
            <a:ext cx="2895600" cy="1046440"/>
          </a:xfrm>
          <a:prstGeom prst="rect">
            <a:avLst/>
          </a:prstGeom>
          <a:noFill/>
        </p:spPr>
        <p:txBody>
          <a:bodyPr wrap="square" lIns="60960" tIns="30480" rIns="60960" bIns="30480">
            <a:spAutoFit/>
          </a:bodyPr>
          <a:lstStyle/>
          <a:p>
            <a:pPr algn="ctr"/>
            <a:r>
              <a:rPr lang="en-GB" sz="6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Jumble" panose="020F0502020204030204" pitchFamily="34" charset="0"/>
                <a:cs typeface="Jumble" panose="020F0502020204030204" pitchFamily="34" charset="0"/>
              </a:rPr>
              <a:t>BMC!?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001D-05E1-7731-34E3-A0821D44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022600"/>
            <a:ext cx="3172244" cy="23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6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dirty="0">
                <a:cs typeface="Al Nile" pitchFamily="2" charset="-78"/>
              </a:endParaRPr>
            </a:p>
            <a:p>
              <a:endParaRPr lang="en-US" sz="1200" dirty="0">
                <a:cs typeface="Al Nile" pitchFamily="2" charset="-78"/>
              </a:endParaRPr>
            </a:p>
            <a:p>
              <a:r>
                <a:rPr lang="en-IN" sz="1200" dirty="0">
                  <a:cs typeface="Al Nile" pitchFamily="2" charset="-78"/>
                </a:rPr>
                <a:t>What Activities and Resources are important but not aligned with what’s uniquely strategy for you? </a:t>
              </a:r>
            </a:p>
            <a:p>
              <a:r>
                <a:rPr lang="en-IN" sz="1200" dirty="0">
                  <a:cs typeface="Al Nile" pitchFamily="2" charset="-78"/>
                </a:rPr>
                <a:t>What’s outside of your business type? </a:t>
              </a:r>
            </a:p>
            <a:p>
              <a:r>
                <a:rPr lang="en-IN" sz="1200" dirty="0">
                  <a:cs typeface="Al Nile" pitchFamily="2" charset="-78"/>
                </a:rPr>
                <a:t>Could partners do some of those? Why? Which?</a:t>
              </a:r>
              <a:br>
                <a:rPr lang="en-GB" altLang="en-US" sz="1200" dirty="0">
                  <a:ea typeface="ＭＳ Ｐゴシック" panose="020B0600070205080204" pitchFamily="34" charset="-128"/>
                  <a:cs typeface="Al Nile" pitchFamily="2" charset="-78"/>
                </a:rPr>
              </a:br>
              <a:endParaRPr lang="en-US" sz="1200" dirty="0">
                <a:cs typeface="Al Nile" pitchFamily="2" charset="-78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endParaRPr lang="en-US" sz="1067" dirty="0">
                <a:cs typeface="Al Nile" pitchFamily="2" charset="-78"/>
              </a:endParaRPr>
            </a:p>
            <a:p>
              <a:endParaRPr lang="en-US" sz="1067" dirty="0">
                <a:cs typeface="Al Nile" pitchFamily="2" charset="-78"/>
              </a:endParaRPr>
            </a:p>
            <a:p>
              <a:r>
                <a:rPr lang="en-IN" sz="1067" dirty="0">
                  <a:cs typeface="Al Nile" pitchFamily="2" charset="-78"/>
                </a:rPr>
                <a:t>What specific key activities are necessary to deliver our value proposition? What activities set our company apart from others?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GB" sz="1067" dirty="0">
                  <a:cs typeface="Al Nile" pitchFamily="2" charset="-78"/>
                </a:rPr>
                <a:t>Production, Problem Solving, Platform/Network</a:t>
              </a:r>
              <a:endParaRPr lang="en-US" sz="1067" dirty="0">
                <a:cs typeface="Al Nile" pitchFamily="2" charset="-78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dirty="0">
                <a:ea typeface="ＭＳ Ｐゴシック" panose="020B0600070205080204" pitchFamily="34" charset="-128"/>
              </a:endParaRPr>
            </a:p>
            <a:p>
              <a:pPr eaLnBrk="1" hangingPunct="1"/>
              <a:endParaRPr lang="en-GB" altLang="en-US" sz="1200" dirty="0">
                <a:ea typeface="ＭＳ Ｐゴシック" panose="020B0600070205080204" pitchFamily="34" charset="-128"/>
              </a:endParaRPr>
            </a:p>
            <a:p>
              <a:pPr eaLnBrk="1" hangingPunct="1"/>
              <a:r>
                <a:rPr lang="en-GB" altLang="en-US" sz="1200" dirty="0">
                  <a:ea typeface="ＭＳ Ｐゴシック" panose="020B0600070205080204" pitchFamily="34" charset="-128"/>
                </a:rPr>
                <a:t>What value do we deliver to the customer? </a:t>
              </a:r>
            </a:p>
            <a:p>
              <a:pPr eaLnBrk="1" hangingPunct="1"/>
              <a:r>
                <a:rPr lang="en-GB" altLang="en-US" sz="1200" dirty="0">
                  <a:ea typeface="ＭＳ Ｐゴシック" panose="020B0600070205080204" pitchFamily="34" charset="-128"/>
                </a:rPr>
                <a:t>Which one of our customer</a:t>
              </a:r>
              <a:r>
                <a:rPr lang="en-GB" altLang="en-GB" sz="1200" dirty="0">
                  <a:ea typeface="ＭＳ Ｐゴシック" panose="020B0600070205080204" pitchFamily="34" charset="-128"/>
                </a:rPr>
                <a:t>’</a:t>
              </a:r>
              <a:r>
                <a:rPr lang="en-GB" altLang="en-US" sz="1200" dirty="0">
                  <a:ea typeface="ＭＳ Ｐゴシック" panose="020B0600070205080204" pitchFamily="34" charset="-128"/>
                </a:rPr>
                <a:t>s problems are we helping to solve? </a:t>
              </a:r>
            </a:p>
            <a:p>
              <a:pPr eaLnBrk="1" hangingPunct="1"/>
              <a:r>
                <a:rPr lang="en-IN" sz="1200" dirty="0">
                  <a:ea typeface="ＭＳ Ｐゴシック" panose="020B0600070205080204" pitchFamily="34" charset="-128"/>
                </a:rPr>
                <a:t>What is unique about our Value Propositions and why does your customer prefer them to their Current Alternatives?</a:t>
              </a:r>
              <a:br>
                <a:rPr lang="en-GB" altLang="en-US" sz="1200" dirty="0">
                  <a:ea typeface="ＭＳ Ｐゴシック" panose="020B0600070205080204" pitchFamily="34" charset="-128"/>
                </a:rPr>
              </a:br>
              <a:r>
                <a:rPr lang="en-GB" altLang="en-US" sz="1200" dirty="0">
                  <a:ea typeface="ＭＳ Ｐゴシック" panose="020B0600070205080204" pitchFamily="34" charset="-128"/>
                </a:rPr>
                <a:t>             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endParaRPr lang="en-US" sz="733" dirty="0"/>
            </a:p>
            <a:p>
              <a:endParaRPr lang="en-US" sz="733" dirty="0"/>
            </a:p>
            <a:p>
              <a:endParaRPr lang="en-US" sz="733" dirty="0"/>
            </a:p>
            <a:p>
              <a:pPr indent="-190510">
                <a:buFont typeface="Arial" panose="020B0604020202020204" pitchFamily="34" charset="0"/>
                <a:buChar char="•"/>
                <a:defRPr/>
              </a:pPr>
              <a:r>
                <a:rPr lang="en-IN" sz="933" dirty="0">
                  <a:ea typeface="ＭＳ Ｐゴシック" panose="020B0600070205080204" pitchFamily="34" charset="-128"/>
                </a:rPr>
                <a:t>How does the customer interact with you through the sales and product lifecycle?</a:t>
              </a:r>
            </a:p>
            <a:p>
              <a:pPr indent="-190510">
                <a:buFont typeface="Arial" panose="020B0604020202020204" pitchFamily="34" charset="0"/>
                <a:buChar char="•"/>
                <a:defRPr/>
              </a:pPr>
              <a:r>
                <a:rPr lang="en-IN" sz="933" dirty="0">
                  <a:ea typeface="ＭＳ Ｐゴシック" panose="020B0600070205080204" pitchFamily="34" charset="-128"/>
                </a:rPr>
                <a:t>Can the Value Proposition be delivered to the Customer this way? </a:t>
              </a:r>
            </a:p>
            <a:p>
              <a:pPr indent="-190510">
                <a:buFont typeface="Arial" panose="020B0604020202020204" pitchFamily="34" charset="0"/>
                <a:buChar char="•"/>
                <a:defRPr/>
              </a:pPr>
              <a:r>
                <a:rPr lang="en-IN" sz="933" dirty="0">
                  <a:ea typeface="ＭＳ Ｐゴシック" panose="020B0600070205080204" pitchFamily="34" charset="-128"/>
                </a:rPr>
                <a:t> Is there a premium support product you need to create?</a:t>
              </a:r>
            </a:p>
            <a:p>
              <a:pPr eaLnBrk="1" hangingPunct="1">
                <a:buFont typeface="Arial" charset="0"/>
                <a:buNone/>
                <a:defRPr/>
              </a:pPr>
              <a:endParaRPr lang="en-GB" sz="733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endParaRPr lang="en-US" sz="1200" dirty="0"/>
            </a:p>
            <a:p>
              <a:r>
                <a:rPr lang="en-IN" sz="1200" dirty="0"/>
                <a:t>Identify who is our value proposition targets. </a:t>
              </a:r>
            </a:p>
            <a:p>
              <a:r>
                <a:rPr lang="en-IN" sz="1200" dirty="0"/>
                <a:t>Who are our most important customers?</a:t>
              </a:r>
            </a:p>
            <a:p>
              <a:r>
                <a:rPr lang="en-IN" sz="1200" dirty="0"/>
                <a:t>What are they like? </a:t>
              </a:r>
            </a:p>
            <a:p>
              <a:r>
                <a:rPr lang="en-IN" sz="1200" dirty="0"/>
                <a:t>What do they need?</a:t>
              </a:r>
            </a:p>
            <a:p>
              <a:r>
                <a:rPr lang="en-IN" sz="1200" dirty="0"/>
                <a:t>What do they enjoy? </a:t>
              </a:r>
              <a:endParaRPr lang="en-US" sz="12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What are the most important costs inherent in our business model? </a:t>
              </a:r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Which Key Resources are most expensive? </a:t>
              </a:r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Which Key Activities are most expensive?</a:t>
              </a:r>
              <a:br>
                <a:rPr lang="en-GB" altLang="en-US" sz="1200" dirty="0">
                  <a:ea typeface="ＭＳ Ｐゴシック" panose="020B0600070205080204" pitchFamily="34" charset="-128"/>
                </a:rPr>
              </a:br>
              <a:endParaRPr lang="en-US" sz="1200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For what value are our customers really willing to pay? </a:t>
              </a:r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For what do they currently pay? </a:t>
              </a:r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How are they currently paying? How would they prefer to pay? </a:t>
              </a:r>
            </a:p>
            <a:p>
              <a:r>
                <a:rPr lang="en-GB" altLang="en-US" sz="1200" dirty="0">
                  <a:ea typeface="ＭＳ Ｐゴシック" panose="020B0600070205080204" pitchFamily="34" charset="-128"/>
                </a:rPr>
                <a:t>How much does each Revenue Stream contribute to overall revenues?</a:t>
              </a:r>
              <a:br>
                <a:rPr lang="en-GB" altLang="en-US" sz="1200" dirty="0">
                  <a:ea typeface="ＭＳ Ｐゴシック" panose="020B0600070205080204" pitchFamily="34" charset="-128"/>
                </a:rPr>
              </a:br>
              <a:endParaRPr lang="en-US" sz="1200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endParaRPr lang="en-US" sz="933" dirty="0">
                <a:cs typeface="Al Nile" pitchFamily="2" charset="-78"/>
              </a:endParaRPr>
            </a:p>
            <a:p>
              <a:endParaRPr lang="en-US" sz="933" dirty="0">
                <a:cs typeface="Al Nile" pitchFamily="2" charset="-78"/>
              </a:endParaRPr>
            </a:p>
            <a:p>
              <a:r>
                <a:rPr lang="en-GB" sz="933" dirty="0">
                  <a:cs typeface="Al Nile" pitchFamily="2" charset="-78"/>
                </a:rPr>
                <a:t>What Key Resources do our Value Propositions require? Our Distribution Channels? Customer Relationships Revenue Streams?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GB" sz="933" dirty="0">
                  <a:cs typeface="Al Nile" pitchFamily="2" charset="-78"/>
                </a:rPr>
                <a:t>Physical, Intellectual (brand patents, copyrights, data), Human, Financial</a:t>
              </a:r>
            </a:p>
            <a:p>
              <a:endParaRPr lang="en-US" sz="933" dirty="0">
                <a:cs typeface="Al Nile" pitchFamily="2" charset="-78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endParaRPr lang="en-US" sz="1067" dirty="0"/>
            </a:p>
            <a:p>
              <a:endParaRPr lang="en-US" sz="1067" dirty="0"/>
            </a:p>
            <a:p>
              <a:r>
                <a:rPr lang="en-IN" sz="1067" dirty="0"/>
                <a:t>How do we deliver our value proposition? </a:t>
              </a:r>
            </a:p>
            <a:p>
              <a:r>
                <a:rPr lang="en-GB" sz="1067" dirty="0"/>
                <a:t>How are we reaching them now? </a:t>
              </a:r>
            </a:p>
            <a:p>
              <a:r>
                <a:rPr lang="en-GB" sz="1067" dirty="0"/>
                <a:t>How are our Channels integrated? </a:t>
              </a:r>
            </a:p>
            <a:p>
              <a:r>
                <a:rPr lang="en-GB" sz="1067" dirty="0"/>
                <a:t>Which ones work best? </a:t>
              </a:r>
            </a:p>
            <a:p>
              <a:r>
                <a:rPr lang="en-GB" sz="1067" dirty="0"/>
                <a:t>Which ones are most cost-efficient? </a:t>
              </a:r>
              <a:endParaRPr lang="en-US" sz="1067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43510-6F7B-2FBB-1174-64B221AF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800" y="-2289506"/>
            <a:ext cx="17088765" cy="1143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1470F-2FCE-5DFC-36AE-D6889CA7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4663B2A-75B7-84AD-AE37-13D489BA4C05}"/>
              </a:ext>
            </a:extLst>
          </p:cNvPr>
          <p:cNvSpPr txBox="1"/>
          <p:nvPr/>
        </p:nvSpPr>
        <p:spPr>
          <a:xfrm>
            <a:off x="647219" y="470898"/>
            <a:ext cx="799482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2"/>
              </a:lnSpc>
            </a:pPr>
            <a:r>
              <a:rPr lang="en-US" sz="3706" b="1" spc="370" dirty="0">
                <a:solidFill>
                  <a:srgbClr val="301906"/>
                </a:solidFill>
                <a:latin typeface="Now Heavy"/>
                <a:ea typeface="Now Heavy"/>
                <a:cs typeface="Now Heavy"/>
                <a:sym typeface="Now Heavy"/>
              </a:rPr>
              <a:t>Business Model Canvas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DE67FE8-BA54-6034-11AB-FBE5CD56E33D}"/>
              </a:ext>
            </a:extLst>
          </p:cNvPr>
          <p:cNvGrpSpPr/>
          <p:nvPr/>
        </p:nvGrpSpPr>
        <p:grpSpPr>
          <a:xfrm>
            <a:off x="647219" y="1193874"/>
            <a:ext cx="2032000" cy="3198698"/>
            <a:chOff x="0" y="0"/>
            <a:chExt cx="802765" cy="12636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7371F6-0278-8D07-ED9D-A3D5200935C3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5D6C3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83B18DD-0052-4C39-97F6-CCD741B1B6EE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ECAE1A3-58B1-1049-2CE0-ADCE36627272}"/>
              </a:ext>
            </a:extLst>
          </p:cNvPr>
          <p:cNvGrpSpPr/>
          <p:nvPr/>
        </p:nvGrpSpPr>
        <p:grpSpPr>
          <a:xfrm>
            <a:off x="2863609" y="1193939"/>
            <a:ext cx="2032000" cy="1524000"/>
            <a:chOff x="0" y="0"/>
            <a:chExt cx="802765" cy="60207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7DF2BB0-8A2A-B36B-1633-EB98FA582E96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493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969C040-9493-5A2D-871F-2B4EBC37CDBE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8B1DB64-8EB8-A434-220B-C8B3CD407622}"/>
              </a:ext>
            </a:extLst>
          </p:cNvPr>
          <p:cNvGrpSpPr/>
          <p:nvPr/>
        </p:nvGrpSpPr>
        <p:grpSpPr>
          <a:xfrm>
            <a:off x="5080000" y="1193678"/>
            <a:ext cx="2032000" cy="3198698"/>
            <a:chOff x="0" y="0"/>
            <a:chExt cx="802765" cy="12636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F8BA4C-8DE3-4084-A829-60F0E53A3F9C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DE83">
                <a:alpha val="69804"/>
              </a:srgbClr>
            </a:solidFill>
          </p:spPr>
          <p:txBody>
            <a:bodyPr/>
            <a:lstStyle/>
            <a:p>
              <a:pPr eaLnBrk="1" hangingPunct="1"/>
              <a:endParaRPr lang="en-GB" altLang="en-US" sz="1200" b="1" dirty="0">
                <a:solidFill>
                  <a:srgbClr val="919191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C1AA5C9-6369-0AA4-D339-60691550AC8B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B196D62-5BEC-9FE2-202F-29B1FCEE083B}"/>
              </a:ext>
            </a:extLst>
          </p:cNvPr>
          <p:cNvGrpSpPr/>
          <p:nvPr/>
        </p:nvGrpSpPr>
        <p:grpSpPr>
          <a:xfrm>
            <a:off x="7296391" y="1193743"/>
            <a:ext cx="2032000" cy="1524000"/>
            <a:chOff x="0" y="0"/>
            <a:chExt cx="802765" cy="60207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187AD37-BC13-E813-92D5-A448244F24EC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7E6CC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GB" sz="12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charset="0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5302C87-8C90-8D53-F8D4-D8959A751A7A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B11C206-D75D-6B25-8D4E-660B4B32B9E2}"/>
              </a:ext>
            </a:extLst>
          </p:cNvPr>
          <p:cNvGrpSpPr/>
          <p:nvPr/>
        </p:nvGrpSpPr>
        <p:grpSpPr>
          <a:xfrm>
            <a:off x="9512781" y="1193809"/>
            <a:ext cx="2032000" cy="3198698"/>
            <a:chOff x="0" y="0"/>
            <a:chExt cx="802765" cy="12636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76FA8D4-F007-27D0-F9F5-2D6ED7480E60}"/>
                </a:ext>
              </a:extLst>
            </p:cNvPr>
            <p:cNvSpPr/>
            <p:nvPr/>
          </p:nvSpPr>
          <p:spPr>
            <a:xfrm>
              <a:off x="0" y="0"/>
              <a:ext cx="802765" cy="1263683"/>
            </a:xfrm>
            <a:custGeom>
              <a:avLst/>
              <a:gdLst/>
              <a:ahLst/>
              <a:cxnLst/>
              <a:rect l="l" t="t" r="r" b="b"/>
              <a:pathLst>
                <a:path w="802765" h="1263683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1174783"/>
                  </a:lnTo>
                  <a:cubicBezTo>
                    <a:pt x="802765" y="1198361"/>
                    <a:pt x="793399" y="1220973"/>
                    <a:pt x="776727" y="1237645"/>
                  </a:cubicBezTo>
                  <a:cubicBezTo>
                    <a:pt x="760055" y="1254317"/>
                    <a:pt x="737443" y="1263683"/>
                    <a:pt x="713865" y="1263683"/>
                  </a:cubicBezTo>
                  <a:lnTo>
                    <a:pt x="88900" y="1263683"/>
                  </a:lnTo>
                  <a:cubicBezTo>
                    <a:pt x="65322" y="1263683"/>
                    <a:pt x="42710" y="1254317"/>
                    <a:pt x="26038" y="1237645"/>
                  </a:cubicBezTo>
                  <a:cubicBezTo>
                    <a:pt x="9366" y="1220973"/>
                    <a:pt x="0" y="1198361"/>
                    <a:pt x="0" y="1174783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BACFF4">
                <a:alpha val="69804"/>
              </a:srgbClr>
            </a:solidFill>
          </p:spPr>
          <p:txBody>
            <a:bodyPr/>
            <a:lstStyle/>
            <a:p>
              <a:endParaRPr lang="en-US" sz="1200" dirty="0"/>
            </a:p>
            <a:p>
              <a:endParaRPr lang="en-US" sz="1200" dirty="0"/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Food Lovers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</a:rPr>
                <a:t>Busy Professionals</a:t>
              </a:r>
            </a:p>
            <a:p>
              <a:pPr marL="190510" indent="-190510">
                <a:buFont typeface="Arial" panose="020B0604020202020204" pitchFamily="34" charset="0"/>
                <a:buChar char="•"/>
              </a:pPr>
              <a:r>
                <a:rPr lang="en-IN" sz="1200" b="1" dirty="0">
                  <a:solidFill>
                    <a:srgbClr val="000000"/>
                  </a:solidFill>
                  <a:latin typeface="-webkit-standard"/>
                </a:rPr>
                <a:t>Restaurant owners</a:t>
              </a:r>
              <a:endParaRPr lang="en-US" sz="1200" b="1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461F5D7-08C3-7878-C308-8C945E782628}"/>
                </a:ext>
              </a:extLst>
            </p:cNvPr>
            <p:cNvSpPr txBox="1"/>
            <p:nvPr/>
          </p:nvSpPr>
          <p:spPr>
            <a:xfrm>
              <a:off x="0" y="38100"/>
              <a:ext cx="802765" cy="1225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874F16C-E6FB-FD2F-92CE-05EB7AC14A53}"/>
              </a:ext>
            </a:extLst>
          </p:cNvPr>
          <p:cNvGrpSpPr/>
          <p:nvPr/>
        </p:nvGrpSpPr>
        <p:grpSpPr>
          <a:xfrm>
            <a:off x="647460" y="4563826"/>
            <a:ext cx="5365750" cy="1886634"/>
            <a:chOff x="0" y="0"/>
            <a:chExt cx="2119802" cy="745337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915B5A6-E313-12CE-32A1-A2E49F821F4C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FFC2DB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932FD438-CE29-7B47-0B32-FDD7178669C1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C0F1054-A530-665C-41FD-69CC589E6105}"/>
              </a:ext>
            </a:extLst>
          </p:cNvPr>
          <p:cNvGrpSpPr/>
          <p:nvPr/>
        </p:nvGrpSpPr>
        <p:grpSpPr>
          <a:xfrm>
            <a:off x="6179032" y="4563826"/>
            <a:ext cx="5365750" cy="1886634"/>
            <a:chOff x="0" y="0"/>
            <a:chExt cx="2119802" cy="745337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2D3161C-1157-7C06-E63D-E27D9B1D2E9D}"/>
                </a:ext>
              </a:extLst>
            </p:cNvPr>
            <p:cNvSpPr/>
            <p:nvPr/>
          </p:nvSpPr>
          <p:spPr>
            <a:xfrm>
              <a:off x="0" y="0"/>
              <a:ext cx="2119802" cy="745337"/>
            </a:xfrm>
            <a:custGeom>
              <a:avLst/>
              <a:gdLst/>
              <a:ahLst/>
              <a:cxnLst/>
              <a:rect l="l" t="t" r="r" b="b"/>
              <a:pathLst>
                <a:path w="2119802" h="745337">
                  <a:moveTo>
                    <a:pt x="33666" y="0"/>
                  </a:moveTo>
                  <a:lnTo>
                    <a:pt x="2086136" y="0"/>
                  </a:lnTo>
                  <a:cubicBezTo>
                    <a:pt x="2095065" y="0"/>
                    <a:pt x="2103628" y="3547"/>
                    <a:pt x="2109942" y="9861"/>
                  </a:cubicBezTo>
                  <a:cubicBezTo>
                    <a:pt x="2116256" y="16174"/>
                    <a:pt x="2119802" y="24737"/>
                    <a:pt x="2119802" y="33666"/>
                  </a:cubicBezTo>
                  <a:lnTo>
                    <a:pt x="2119802" y="711671"/>
                  </a:lnTo>
                  <a:cubicBezTo>
                    <a:pt x="2119802" y="720600"/>
                    <a:pt x="2116256" y="729163"/>
                    <a:pt x="2109942" y="735476"/>
                  </a:cubicBezTo>
                  <a:cubicBezTo>
                    <a:pt x="2103628" y="741790"/>
                    <a:pt x="2095065" y="745337"/>
                    <a:pt x="2086136" y="745337"/>
                  </a:cubicBezTo>
                  <a:lnTo>
                    <a:pt x="33666" y="745337"/>
                  </a:lnTo>
                  <a:cubicBezTo>
                    <a:pt x="24737" y="745337"/>
                    <a:pt x="16174" y="741790"/>
                    <a:pt x="9861" y="735476"/>
                  </a:cubicBezTo>
                  <a:cubicBezTo>
                    <a:pt x="3547" y="729163"/>
                    <a:pt x="0" y="720600"/>
                    <a:pt x="0" y="711671"/>
                  </a:cubicBezTo>
                  <a:lnTo>
                    <a:pt x="0" y="33666"/>
                  </a:lnTo>
                  <a:cubicBezTo>
                    <a:pt x="0" y="24737"/>
                    <a:pt x="3547" y="16174"/>
                    <a:pt x="9861" y="9861"/>
                  </a:cubicBezTo>
                  <a:cubicBezTo>
                    <a:pt x="16174" y="3547"/>
                    <a:pt x="24737" y="0"/>
                    <a:pt x="33666" y="0"/>
                  </a:cubicBezTo>
                  <a:close/>
                </a:path>
              </a:pathLst>
            </a:custGeom>
            <a:solidFill>
              <a:srgbClr val="E6CDF4">
                <a:alpha val="69804"/>
              </a:srgbClr>
            </a:solidFill>
          </p:spPr>
          <p:txBody>
            <a:bodyPr/>
            <a:lstStyle/>
            <a:p>
              <a:endParaRPr lang="en-US" sz="1200" b="1" dirty="0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0AEFA2C9-B1D3-AAED-DBD1-788A030715AB}"/>
                </a:ext>
              </a:extLst>
            </p:cNvPr>
            <p:cNvSpPr txBox="1"/>
            <p:nvPr/>
          </p:nvSpPr>
          <p:spPr>
            <a:xfrm>
              <a:off x="0" y="38100"/>
              <a:ext cx="2119802" cy="70723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C61464A8-B9DD-81F7-2CCC-7B7FCF70A790}"/>
              </a:ext>
            </a:extLst>
          </p:cNvPr>
          <p:cNvSpPr txBox="1"/>
          <p:nvPr/>
        </p:nvSpPr>
        <p:spPr>
          <a:xfrm>
            <a:off x="911625" y="1390967"/>
            <a:ext cx="146938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Partners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60C440F-59BB-272D-8114-A62C94792536}"/>
              </a:ext>
            </a:extLst>
          </p:cNvPr>
          <p:cNvSpPr txBox="1"/>
          <p:nvPr/>
        </p:nvSpPr>
        <p:spPr>
          <a:xfrm>
            <a:off x="3159725" y="1390967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 dirty="0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Activities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CBD13B01-C553-EB54-857A-0B1A8F1DAFF0}"/>
              </a:ext>
            </a:extLst>
          </p:cNvPr>
          <p:cNvSpPr txBox="1"/>
          <p:nvPr/>
        </p:nvSpPr>
        <p:spPr>
          <a:xfrm>
            <a:off x="5378210" y="1390967"/>
            <a:ext cx="148522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Value Propositions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BAFFD96C-A926-B11D-4460-605BAC84EE9B}"/>
              </a:ext>
            </a:extLst>
          </p:cNvPr>
          <p:cNvSpPr txBox="1"/>
          <p:nvPr/>
        </p:nvSpPr>
        <p:spPr>
          <a:xfrm>
            <a:off x="7594600" y="1390967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Relationship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DF3AF01-3F4E-5355-907E-B6EDAC41539C}"/>
              </a:ext>
            </a:extLst>
          </p:cNvPr>
          <p:cNvSpPr txBox="1"/>
          <p:nvPr/>
        </p:nvSpPr>
        <p:spPr>
          <a:xfrm>
            <a:off x="9810991" y="1390967"/>
            <a:ext cx="1462441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Customer Segments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B86EBB75-79BD-5D2F-72A5-EB62C133FF09}"/>
              </a:ext>
            </a:extLst>
          </p:cNvPr>
          <p:cNvSpPr txBox="1"/>
          <p:nvPr/>
        </p:nvSpPr>
        <p:spPr>
          <a:xfrm>
            <a:off x="911625" y="4771281"/>
            <a:ext cx="1578689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Cost Structure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9283940-183F-822A-2086-9C678E68074D}"/>
              </a:ext>
            </a:extLst>
          </p:cNvPr>
          <p:cNvSpPr txBox="1"/>
          <p:nvPr/>
        </p:nvSpPr>
        <p:spPr>
          <a:xfrm>
            <a:off x="6512207" y="4771281"/>
            <a:ext cx="225372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Revenue Stream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82BE80AE-AC0A-9F25-1831-BD83ED693632}"/>
              </a:ext>
            </a:extLst>
          </p:cNvPr>
          <p:cNvGrpSpPr/>
          <p:nvPr/>
        </p:nvGrpSpPr>
        <p:grpSpPr>
          <a:xfrm>
            <a:off x="2863609" y="2878981"/>
            <a:ext cx="2032000" cy="1524000"/>
            <a:chOff x="0" y="0"/>
            <a:chExt cx="802765" cy="60207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B8A84FB9-2BED-19F4-290A-D897929C2288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FFC0B7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66CC548E-1AB3-704B-5EB2-F20B89F58AF1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851FA235-A77C-E0BE-CD19-302A27228C7A}"/>
              </a:ext>
            </a:extLst>
          </p:cNvPr>
          <p:cNvGrpSpPr/>
          <p:nvPr/>
        </p:nvGrpSpPr>
        <p:grpSpPr>
          <a:xfrm>
            <a:off x="7296391" y="2878784"/>
            <a:ext cx="2032000" cy="1524000"/>
            <a:chOff x="0" y="0"/>
            <a:chExt cx="802765" cy="602074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E174ED1-5597-4FAF-4F7E-84CD4945023D}"/>
                </a:ext>
              </a:extLst>
            </p:cNvPr>
            <p:cNvSpPr/>
            <p:nvPr/>
          </p:nvSpPr>
          <p:spPr>
            <a:xfrm>
              <a:off x="0" y="0"/>
              <a:ext cx="802765" cy="602074"/>
            </a:xfrm>
            <a:custGeom>
              <a:avLst/>
              <a:gdLst/>
              <a:ahLst/>
              <a:cxnLst/>
              <a:rect l="l" t="t" r="r" b="b"/>
              <a:pathLst>
                <a:path w="802765" h="602074">
                  <a:moveTo>
                    <a:pt x="88900" y="0"/>
                  </a:moveTo>
                  <a:lnTo>
                    <a:pt x="713865" y="0"/>
                  </a:lnTo>
                  <a:cubicBezTo>
                    <a:pt x="762964" y="0"/>
                    <a:pt x="802765" y="39802"/>
                    <a:pt x="802765" y="88900"/>
                  </a:cubicBezTo>
                  <a:lnTo>
                    <a:pt x="802765" y="513174"/>
                  </a:lnTo>
                  <a:cubicBezTo>
                    <a:pt x="802765" y="536752"/>
                    <a:pt x="793399" y="559364"/>
                    <a:pt x="776727" y="576036"/>
                  </a:cubicBezTo>
                  <a:cubicBezTo>
                    <a:pt x="760055" y="592708"/>
                    <a:pt x="737443" y="602074"/>
                    <a:pt x="713865" y="602074"/>
                  </a:cubicBezTo>
                  <a:lnTo>
                    <a:pt x="88900" y="602074"/>
                  </a:lnTo>
                  <a:cubicBezTo>
                    <a:pt x="65322" y="602074"/>
                    <a:pt x="42710" y="592708"/>
                    <a:pt x="26038" y="576036"/>
                  </a:cubicBezTo>
                  <a:cubicBezTo>
                    <a:pt x="9366" y="559364"/>
                    <a:pt x="0" y="536752"/>
                    <a:pt x="0" y="513174"/>
                  </a:cubicBezTo>
                  <a:lnTo>
                    <a:pt x="0" y="88900"/>
                  </a:lnTo>
                  <a:cubicBezTo>
                    <a:pt x="0" y="39802"/>
                    <a:pt x="39802" y="0"/>
                    <a:pt x="88900" y="0"/>
                  </a:cubicBezTo>
                  <a:close/>
                </a:path>
              </a:pathLst>
            </a:custGeom>
            <a:solidFill>
              <a:srgbClr val="ACE1E1">
                <a:alpha val="69804"/>
              </a:srgbClr>
            </a:solidFill>
          </p:spPr>
          <p:txBody>
            <a:bodyPr/>
            <a:lstStyle/>
            <a:p>
              <a:pPr marL="190510" indent="-19051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34337FEA-5AD3-C800-E1BF-062B9AB39AC2}"/>
                </a:ext>
              </a:extLst>
            </p:cNvPr>
            <p:cNvSpPr txBox="1"/>
            <p:nvPr/>
          </p:nvSpPr>
          <p:spPr>
            <a:xfrm>
              <a:off x="0" y="38100"/>
              <a:ext cx="802765" cy="563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632"/>
                </a:lnSpc>
              </a:pPr>
              <a:endParaRPr sz="1200"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85D5666B-8C79-58FC-4721-7F696BF6D302}"/>
              </a:ext>
            </a:extLst>
          </p:cNvPr>
          <p:cNvSpPr txBox="1"/>
          <p:nvPr/>
        </p:nvSpPr>
        <p:spPr>
          <a:xfrm>
            <a:off x="3159725" y="3076008"/>
            <a:ext cx="1488475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Key Resources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F879159-7E35-29B5-9489-B561B9F8FF42}"/>
              </a:ext>
            </a:extLst>
          </p:cNvPr>
          <p:cNvSpPr txBox="1"/>
          <p:nvPr/>
        </p:nvSpPr>
        <p:spPr>
          <a:xfrm>
            <a:off x="7594600" y="3076008"/>
            <a:ext cx="1444726" cy="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"/>
              </a:lnSpc>
              <a:spcBef>
                <a:spcPct val="0"/>
              </a:spcBef>
            </a:pPr>
            <a:r>
              <a:rPr lang="en-US" sz="867" b="1" spc="43">
                <a:solidFill>
                  <a:srgbClr val="301906"/>
                </a:solidFill>
                <a:latin typeface="Now Bold"/>
                <a:ea typeface="Now Bold"/>
                <a:cs typeface="Now Bold"/>
                <a:sym typeface="Now Bold"/>
              </a:rPr>
              <a:t>Channels</a:t>
            </a:r>
          </a:p>
        </p:txBody>
      </p:sp>
      <p:pic>
        <p:nvPicPr>
          <p:cNvPr id="47" name="Picture 46" descr="A red square with white text&#10;&#10;Description automatically generated">
            <a:extLst>
              <a:ext uri="{FF2B5EF4-FFF2-40B4-BE49-F238E27FC236}">
                <a16:creationId xmlns:a16="http://schemas.microsoft.com/office/drawing/2014/main" id="{6B070014-5312-86B1-B6AB-53B69AB8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354454"/>
            <a:ext cx="735921" cy="7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1634</Words>
  <Application>Microsoft Office PowerPoint</Application>
  <PresentationFormat>Widescreen</PresentationFormat>
  <Paragraphs>555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Al Nile</vt:lpstr>
      <vt:lpstr>Ample Display</vt:lpstr>
      <vt:lpstr>Arial</vt:lpstr>
      <vt:lpstr>Calibri</vt:lpstr>
      <vt:lpstr>Calibri Light</vt:lpstr>
      <vt:lpstr>Canva Sans</vt:lpstr>
      <vt:lpstr>Canva Sans Bold</vt:lpstr>
      <vt:lpstr>Gotham Bold</vt:lpstr>
      <vt:lpstr>Helvetica Neue</vt:lpstr>
      <vt:lpstr>Jumble</vt:lpstr>
      <vt:lpstr>Montserrat Bold</vt:lpstr>
      <vt:lpstr>Now Bold</vt:lpstr>
      <vt:lpstr>Now Heavy</vt:lpstr>
      <vt:lpstr>-webkit-standard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AVANI JAIN</dc:creator>
  <cp:lastModifiedBy>AVANI JAIN</cp:lastModifiedBy>
  <cp:revision>6</cp:revision>
  <dcterms:created xsi:type="dcterms:W3CDTF">2024-09-22T12:54:59Z</dcterms:created>
  <dcterms:modified xsi:type="dcterms:W3CDTF">2024-09-23T12:29:20Z</dcterms:modified>
</cp:coreProperties>
</file>